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73" r:id="rId2"/>
    <p:sldId id="355" r:id="rId3"/>
    <p:sldId id="323" r:id="rId4"/>
    <p:sldId id="325" r:id="rId5"/>
    <p:sldId id="322" r:id="rId6"/>
    <p:sldId id="369" r:id="rId7"/>
    <p:sldId id="326" r:id="rId8"/>
    <p:sldId id="329" r:id="rId9"/>
    <p:sldId id="331" r:id="rId10"/>
    <p:sldId id="343" r:id="rId11"/>
    <p:sldId id="321" r:id="rId12"/>
    <p:sldId id="324" r:id="rId13"/>
    <p:sldId id="327" r:id="rId14"/>
    <p:sldId id="328" r:id="rId15"/>
    <p:sldId id="332" r:id="rId16"/>
    <p:sldId id="333" r:id="rId17"/>
    <p:sldId id="347" r:id="rId18"/>
    <p:sldId id="368" r:id="rId19"/>
    <p:sldId id="337" r:id="rId20"/>
    <p:sldId id="348" r:id="rId21"/>
    <p:sldId id="350" r:id="rId22"/>
    <p:sldId id="351" r:id="rId23"/>
    <p:sldId id="336" r:id="rId24"/>
    <p:sldId id="346" r:id="rId25"/>
    <p:sldId id="345" r:id="rId26"/>
    <p:sldId id="339" r:id="rId27"/>
    <p:sldId id="356" r:id="rId28"/>
    <p:sldId id="357" r:id="rId29"/>
    <p:sldId id="359" r:id="rId30"/>
    <p:sldId id="338" r:id="rId31"/>
    <p:sldId id="341" r:id="rId32"/>
    <p:sldId id="353" r:id="rId33"/>
    <p:sldId id="361" r:id="rId34"/>
    <p:sldId id="371" r:id="rId35"/>
    <p:sldId id="365" r:id="rId36"/>
    <p:sldId id="372" r:id="rId37"/>
    <p:sldId id="352" r:id="rId38"/>
    <p:sldId id="373" r:id="rId39"/>
    <p:sldId id="354" r:id="rId40"/>
    <p:sldId id="364" r:id="rId41"/>
    <p:sldId id="360" r:id="rId42"/>
  </p:sldIdLst>
  <p:sldSz cx="9144000" cy="6858000" type="screen4x3"/>
  <p:notesSz cx="6858000" cy="9144000"/>
  <p:defaultTextStyle>
    <a:defPPr>
      <a:defRPr lang="en-GB"/>
    </a:defPPr>
    <a:lvl1pPr algn="l" defTabSz="457200" rtl="0" fontAlgn="base">
      <a:spcBef>
        <a:spcPct val="0"/>
      </a:spcBef>
      <a:spcAft>
        <a:spcPct val="0"/>
      </a:spcAft>
      <a:defRPr sz="2400" kern="1200">
        <a:solidFill>
          <a:schemeClr val="tx1"/>
        </a:solidFill>
        <a:latin typeface="Arial" charset="0"/>
        <a:ea typeface="ＭＳ Ｐゴシック" charset="0"/>
        <a:cs typeface="ヒラギノ角ゴ Pro W3"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ヒラギノ角ゴ Pro W3" charset="0"/>
      </a:defRPr>
    </a:lvl5pPr>
    <a:lvl6pPr marL="2286000" algn="l" defTabSz="457200" rtl="0" eaLnBrk="1" latinLnBrk="0" hangingPunct="1">
      <a:defRPr sz="2400" kern="1200">
        <a:solidFill>
          <a:schemeClr val="tx1"/>
        </a:solidFill>
        <a:latin typeface="Arial" charset="0"/>
        <a:ea typeface="ＭＳ Ｐゴシック" charset="0"/>
        <a:cs typeface="ヒラギノ角ゴ Pro W3" charset="0"/>
      </a:defRPr>
    </a:lvl6pPr>
    <a:lvl7pPr marL="2743200" algn="l" defTabSz="457200" rtl="0" eaLnBrk="1" latinLnBrk="0" hangingPunct="1">
      <a:defRPr sz="2400" kern="1200">
        <a:solidFill>
          <a:schemeClr val="tx1"/>
        </a:solidFill>
        <a:latin typeface="Arial" charset="0"/>
        <a:ea typeface="ＭＳ Ｐゴシック" charset="0"/>
        <a:cs typeface="ヒラギノ角ゴ Pro W3" charset="0"/>
      </a:defRPr>
    </a:lvl7pPr>
    <a:lvl8pPr marL="3200400" algn="l" defTabSz="457200" rtl="0" eaLnBrk="1" latinLnBrk="0" hangingPunct="1">
      <a:defRPr sz="2400" kern="1200">
        <a:solidFill>
          <a:schemeClr val="tx1"/>
        </a:solidFill>
        <a:latin typeface="Arial" charset="0"/>
        <a:ea typeface="ＭＳ Ｐゴシック" charset="0"/>
        <a:cs typeface="ヒラギノ角ゴ Pro W3" charset="0"/>
      </a:defRPr>
    </a:lvl8pPr>
    <a:lvl9pPr marL="3657600" algn="l" defTabSz="457200" rtl="0" eaLnBrk="1" latinLnBrk="0" hangingPunct="1">
      <a:defRPr sz="2400" kern="1200">
        <a:solidFill>
          <a:schemeClr val="tx1"/>
        </a:solidFill>
        <a:latin typeface="Arial" charset="0"/>
        <a:ea typeface="ＭＳ Ｐゴシック" charset="0"/>
        <a:cs typeface="ヒラギノ角ゴ Pro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C278"/>
    <a:srgbClr val="F3CE7C"/>
    <a:srgbClr val="FFF772"/>
    <a:srgbClr val="58E8ED"/>
    <a:srgbClr val="78C3ED"/>
    <a:srgbClr val="69ADD3"/>
    <a:srgbClr val="0A62CC"/>
    <a:srgbClr val="000000"/>
    <a:srgbClr val="32F528"/>
    <a:srgbClr val="4469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5968" autoAdjust="0"/>
  </p:normalViewPr>
  <p:slideViewPr>
    <p:cSldViewPr snapToGrid="0" snapToObjects="1">
      <p:cViewPr varScale="1">
        <p:scale>
          <a:sx n="109" d="100"/>
          <a:sy n="109" d="100"/>
        </p:scale>
        <p:origin x="1616" y="184"/>
      </p:cViewPr>
      <p:guideLst>
        <p:guide orient="horz" pos="2160"/>
        <p:guide pos="2880"/>
      </p:guideLst>
    </p:cSldViewPr>
  </p:slideViewPr>
  <p:notesTextViewPr>
    <p:cViewPr>
      <p:scale>
        <a:sx n="100" d="100"/>
        <a:sy n="100" d="100"/>
      </p:scale>
      <p:origin x="0" y="0"/>
    </p:cViewPr>
  </p:notesTextViewPr>
  <p:sorterViewPr>
    <p:cViewPr>
      <p:scale>
        <a:sx n="128" d="100"/>
        <a:sy n="128" d="100"/>
      </p:scale>
      <p:origin x="0" y="0"/>
    </p:cViewPr>
  </p:sorterViewPr>
  <p:notesViewPr>
    <p:cSldViewPr snapToGrid="0" snapToObjects="1">
      <p:cViewPr varScale="1">
        <p:scale>
          <a:sx n="106" d="100"/>
          <a:sy n="106" d="100"/>
        </p:scale>
        <p:origin x="-258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E0C00A38-D0DB-A247-9020-30E9082BEBD4}" type="datetime1">
              <a:rPr lang="en-GB"/>
              <a:pPr/>
              <a:t>11/05/2016</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3F65450E-A406-9C46-8EAE-3F82C1542A1E}" type="slidenum">
              <a:rPr lang="en-GB"/>
              <a:pPr/>
              <a:t>‹#›</a:t>
            </a:fld>
            <a:endParaRPr lang="en-GB"/>
          </a:p>
        </p:txBody>
      </p:sp>
    </p:spTree>
    <p:extLst>
      <p:ext uri="{BB962C8B-B14F-4D97-AF65-F5344CB8AC3E}">
        <p14:creationId xmlns:p14="http://schemas.microsoft.com/office/powerpoint/2010/main" val="28524888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78D388A-4C5F-5848-9752-C87DD40FAF87}" type="datetime1">
              <a:rPr lang="en-GB"/>
              <a:pPr/>
              <a:t>11/05/2016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888C79EB-F1F9-A64D-BDE1-A7D303D50340}" type="slidenum">
              <a:rPr lang="en-GB"/>
              <a:pPr/>
              <a:t>‹#›</a:t>
            </a:fld>
            <a:endParaRPr lang="en-GB"/>
          </a:p>
        </p:txBody>
      </p:sp>
    </p:spTree>
    <p:extLst>
      <p:ext uri="{BB962C8B-B14F-4D97-AF65-F5344CB8AC3E}">
        <p14:creationId xmlns:p14="http://schemas.microsoft.com/office/powerpoint/2010/main" val="249808343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Arial"/>
      </a:defRPr>
    </a:lvl1pPr>
    <a:lvl2pPr marL="457200" algn="l" defTabSz="457200" rtl="0" eaLnBrk="0" fontAlgn="base" hangingPunct="0">
      <a:spcBef>
        <a:spcPct val="30000"/>
      </a:spcBef>
      <a:spcAft>
        <a:spcPct val="0"/>
      </a:spcAft>
      <a:defRPr sz="1200" kern="1200">
        <a:solidFill>
          <a:schemeClr val="tx1"/>
        </a:solidFill>
        <a:latin typeface="+mn-lt"/>
        <a:ea typeface="Arial"/>
        <a:cs typeface="Arial"/>
      </a:defRPr>
    </a:lvl2pPr>
    <a:lvl3pPr marL="914400" algn="l" defTabSz="457200" rtl="0" eaLnBrk="0" fontAlgn="base" hangingPunct="0">
      <a:spcBef>
        <a:spcPct val="30000"/>
      </a:spcBef>
      <a:spcAft>
        <a:spcPct val="0"/>
      </a:spcAft>
      <a:defRPr sz="1200" kern="1200">
        <a:solidFill>
          <a:schemeClr val="tx1"/>
        </a:solidFill>
        <a:latin typeface="+mn-lt"/>
        <a:ea typeface="Arial"/>
        <a:cs typeface="Arial"/>
      </a:defRPr>
    </a:lvl3pPr>
    <a:lvl4pPr marL="1371600" algn="l" defTabSz="457200" rtl="0" eaLnBrk="0" fontAlgn="base" hangingPunct="0">
      <a:spcBef>
        <a:spcPct val="30000"/>
      </a:spcBef>
      <a:spcAft>
        <a:spcPct val="0"/>
      </a:spcAft>
      <a:defRPr sz="1200" kern="1200">
        <a:solidFill>
          <a:schemeClr val="tx1"/>
        </a:solidFill>
        <a:latin typeface="+mn-lt"/>
        <a:ea typeface="Arial"/>
        <a:cs typeface="Arial"/>
      </a:defRPr>
    </a:lvl4pPr>
    <a:lvl5pPr marL="1828800" algn="l" defTabSz="457200" rtl="0" eaLnBrk="0" fontAlgn="base" hangingPunct="0">
      <a:spcBef>
        <a:spcPct val="30000"/>
      </a:spcBef>
      <a:spcAft>
        <a:spcPct val="0"/>
      </a:spcAft>
      <a:defRPr sz="1200" kern="1200">
        <a:solidFill>
          <a:schemeClr val="tx1"/>
        </a:solidFill>
        <a:latin typeface="+mn-lt"/>
        <a:ea typeface="Arial"/>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3</a:t>
            </a:fld>
            <a:endParaRPr lang="en-GB"/>
          </a:p>
        </p:txBody>
      </p:sp>
    </p:spTree>
    <p:extLst>
      <p:ext uri="{BB962C8B-B14F-4D97-AF65-F5344CB8AC3E}">
        <p14:creationId xmlns:p14="http://schemas.microsoft.com/office/powerpoint/2010/main" val="244100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mini KDC, "</a:t>
            </a:r>
            <a:r>
              <a:rPr lang="en-US" dirty="0" err="1" smtClean="0"/>
              <a:t>MiniKDC</a:t>
            </a:r>
            <a:r>
              <a:rPr lang="en-US" dirty="0" smtClean="0"/>
              <a:t>"</a:t>
            </a:r>
            <a:r>
              <a:rPr lang="en-US" baseline="0" dirty="0" smtClean="0"/>
              <a:t> in the Hadoop codebase. I've used this in the YARN-913 registry work; its good for verifying that you got through the permissions logic, and for learning various acronyms. And at the end of the run you get tests that Jenkins can run every build.</a:t>
            </a:r>
          </a:p>
          <a:p>
            <a:endParaRPr lang="en-US" baseline="0" dirty="0" smtClean="0"/>
          </a:p>
          <a:p>
            <a:r>
              <a:rPr lang="en-US" baseline="0" dirty="0" smtClean="0"/>
              <a:t>But I've embraced testing against </a:t>
            </a:r>
            <a:r>
              <a:rPr lang="en-US" baseline="0" dirty="0" err="1" smtClean="0"/>
              <a:t>kerberized</a:t>
            </a:r>
            <a:r>
              <a:rPr lang="en-US" baseline="0" dirty="0" smtClean="0"/>
              <a:t> VMs, where you do the work of creating </a:t>
            </a:r>
            <a:r>
              <a:rPr lang="en-US" baseline="0" dirty="0" err="1" smtClean="0"/>
              <a:t>keytabs</a:t>
            </a:r>
            <a:r>
              <a:rPr lang="en-US" baseline="0" dirty="0" smtClean="0"/>
              <a:t>, filling in the configuration files, requiring SPENGO </a:t>
            </a:r>
            <a:r>
              <a:rPr lang="en-US" baseline="0" dirty="0" err="1" smtClean="0"/>
              <a:t>authed</a:t>
            </a:r>
            <a:r>
              <a:rPr lang="en-US" baseline="0" dirty="0" smtClean="0"/>
              <a:t> web browsers, having your command line account </a:t>
            </a:r>
            <a:r>
              <a:rPr lang="en-US" baseline="0" dirty="0" err="1" smtClean="0"/>
              <a:t>kinit</a:t>
            </a:r>
            <a:r>
              <a:rPr lang="en-US" baseline="0" dirty="0" smtClean="0"/>
              <a:t> in regularly, services having tokens expire, etc. etc. Why? Because its what the real world is like. L</a:t>
            </a:r>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31</a:t>
            </a:fld>
            <a:endParaRPr lang="en-GB"/>
          </a:p>
        </p:txBody>
      </p:sp>
    </p:spTree>
    <p:extLst>
      <p:ext uri="{BB962C8B-B14F-4D97-AF65-F5344CB8AC3E}">
        <p14:creationId xmlns:p14="http://schemas.microsoft.com/office/powerpoint/2010/main" val="301135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dirty="0" smtClean="0">
                <a:latin typeface="Calibri" charset="0"/>
                <a:cs typeface="Arial" charset="0"/>
              </a:rPr>
              <a:t>Error messages with UGI are usually a sign of trouble</a:t>
            </a:r>
          </a:p>
          <a:p>
            <a:pPr eaLnBrk="1" hangingPunct="1"/>
            <a:endParaRPr lang="en-GB" dirty="0" smtClean="0">
              <a:latin typeface="Calibri" charset="0"/>
              <a:cs typeface="Arial" charset="0"/>
            </a:endParaRPr>
          </a:p>
          <a:p>
            <a:pPr eaLnBrk="1" hangingPunct="1"/>
            <a:r>
              <a:rPr lang="en-GB" dirty="0" smtClean="0">
                <a:latin typeface="Calibri" charset="0"/>
                <a:cs typeface="Arial" charset="0"/>
              </a:rPr>
              <a:t>Photo:</a:t>
            </a:r>
            <a:r>
              <a:rPr lang="en-GB" baseline="0" dirty="0" smtClean="0">
                <a:latin typeface="Calibri" charset="0"/>
                <a:cs typeface="Arial" charset="0"/>
              </a:rPr>
              <a:t> https://</a:t>
            </a:r>
            <a:r>
              <a:rPr lang="en-GB" baseline="0" dirty="0" err="1" smtClean="0">
                <a:latin typeface="Calibri" charset="0"/>
                <a:cs typeface="Arial" charset="0"/>
              </a:rPr>
              <a:t>www.flickr.com</a:t>
            </a:r>
            <a:r>
              <a:rPr lang="en-GB" baseline="0" dirty="0" smtClean="0">
                <a:latin typeface="Calibri" charset="0"/>
                <a:cs typeface="Arial" charset="0"/>
              </a:rPr>
              <a:t>/photos/</a:t>
            </a:r>
            <a:r>
              <a:rPr lang="en-GB" baseline="0" dirty="0" err="1" smtClean="0">
                <a:latin typeface="Calibri" charset="0"/>
                <a:cs typeface="Arial" charset="0"/>
              </a:rPr>
              <a:t>doctorserone</a:t>
            </a:r>
            <a:r>
              <a:rPr lang="en-GB" baseline="0" dirty="0" smtClean="0">
                <a:latin typeface="Calibri" charset="0"/>
                <a:cs typeface="Arial" charset="0"/>
              </a:rPr>
              <a:t>/4635167170/</a:t>
            </a:r>
          </a:p>
          <a:p>
            <a:pPr eaLnBrk="1" hangingPunct="1"/>
            <a:endParaRPr lang="en-GB" baseline="0" dirty="0" smtClean="0">
              <a:latin typeface="Calibri" charset="0"/>
              <a:cs typeface="Arial" charset="0"/>
            </a:endParaRPr>
          </a:p>
          <a:p>
            <a:pPr eaLnBrk="1" hangingPunct="1"/>
            <a:r>
              <a:rPr lang="en-GB" baseline="0" dirty="0" smtClean="0">
                <a:latin typeface="Calibri" charset="0"/>
                <a:cs typeface="Arial" charset="0"/>
              </a:rPr>
              <a:t>Andrés </a:t>
            </a:r>
            <a:r>
              <a:rPr lang="en-GB" baseline="0" dirty="0" err="1" smtClean="0">
                <a:latin typeface="Calibri" charset="0"/>
                <a:cs typeface="Arial" charset="0"/>
              </a:rPr>
              <a:t>Álvarez</a:t>
            </a:r>
            <a:r>
              <a:rPr lang="en-GB" baseline="0" dirty="0" smtClean="0">
                <a:latin typeface="Calibri" charset="0"/>
                <a:cs typeface="Arial" charset="0"/>
              </a:rPr>
              <a:t> Iglesias</a:t>
            </a:r>
          </a:p>
          <a:p>
            <a:pPr eaLnBrk="1" hangingPunct="1"/>
            <a:endParaRPr lang="en-GB" baseline="0" dirty="0" smtClean="0">
              <a:latin typeface="Calibri" charset="0"/>
              <a:cs typeface="Arial" charset="0"/>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E399FED3-6421-6C4A-A5A2-C48A240EDA73}" type="slidenum">
              <a:rPr lang="en-GB" sz="1200">
                <a:latin typeface="Calibri" charset="0"/>
              </a:rPr>
              <a:pPr eaLnBrk="1" hangingPunct="1"/>
              <a:t>32</a:t>
            </a:fld>
            <a:endParaRPr lang="en-GB" sz="1200">
              <a:latin typeface="Calibri" charset="0"/>
            </a:endParaRPr>
          </a:p>
        </p:txBody>
      </p:sp>
    </p:spTree>
    <p:extLst>
      <p:ext uri="{BB962C8B-B14F-4D97-AF65-F5344CB8AC3E}">
        <p14:creationId xmlns:p14="http://schemas.microsoft.com/office/powerpoint/2010/main" val="135947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34</a:t>
            </a:fld>
            <a:endParaRPr lang="en-GB"/>
          </a:p>
        </p:txBody>
      </p:sp>
    </p:spTree>
    <p:extLst>
      <p:ext uri="{BB962C8B-B14F-4D97-AF65-F5344CB8AC3E}">
        <p14:creationId xmlns:p14="http://schemas.microsoft.com/office/powerpoint/2010/main" val="1468448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dirty="0" smtClean="0">
                <a:latin typeface="Calibri" charset="0"/>
                <a:cs typeface="Arial" charset="0"/>
              </a:rPr>
              <a:t>Photo:</a:t>
            </a:r>
            <a:r>
              <a:rPr lang="en-GB" baseline="0" dirty="0" smtClean="0">
                <a:latin typeface="Calibri" charset="0"/>
                <a:cs typeface="Arial" charset="0"/>
              </a:rPr>
              <a:t> https://</a:t>
            </a:r>
            <a:r>
              <a:rPr lang="en-GB" baseline="0" dirty="0" err="1" smtClean="0">
                <a:latin typeface="Calibri" charset="0"/>
                <a:cs typeface="Arial" charset="0"/>
              </a:rPr>
              <a:t>www.flickr.com</a:t>
            </a:r>
            <a:r>
              <a:rPr lang="en-GB" baseline="0" dirty="0" smtClean="0">
                <a:latin typeface="Calibri" charset="0"/>
                <a:cs typeface="Arial" charset="0"/>
              </a:rPr>
              <a:t>/photos/</a:t>
            </a:r>
            <a:r>
              <a:rPr lang="en-GB" baseline="0" dirty="0" err="1" smtClean="0">
                <a:latin typeface="Calibri" charset="0"/>
                <a:cs typeface="Arial" charset="0"/>
              </a:rPr>
              <a:t>doctorserone</a:t>
            </a:r>
            <a:r>
              <a:rPr lang="en-GB" baseline="0" dirty="0" smtClean="0">
                <a:latin typeface="Calibri" charset="0"/>
                <a:cs typeface="Arial" charset="0"/>
              </a:rPr>
              <a:t>/4635167170/</a:t>
            </a:r>
          </a:p>
          <a:p>
            <a:pPr eaLnBrk="1" hangingPunct="1"/>
            <a:endParaRPr lang="en-GB" baseline="0" dirty="0" smtClean="0">
              <a:latin typeface="Calibri" charset="0"/>
              <a:cs typeface="Arial" charset="0"/>
            </a:endParaRPr>
          </a:p>
          <a:p>
            <a:pPr eaLnBrk="1" hangingPunct="1"/>
            <a:r>
              <a:rPr lang="en-GB" baseline="0" dirty="0" smtClean="0">
                <a:latin typeface="Calibri" charset="0"/>
                <a:cs typeface="Arial" charset="0"/>
              </a:rPr>
              <a:t>Andrés </a:t>
            </a:r>
            <a:r>
              <a:rPr lang="en-GB" baseline="0" dirty="0" err="1" smtClean="0">
                <a:latin typeface="Calibri" charset="0"/>
                <a:cs typeface="Arial" charset="0"/>
              </a:rPr>
              <a:t>Álvarez</a:t>
            </a:r>
            <a:r>
              <a:rPr lang="en-GB" baseline="0" dirty="0" smtClean="0">
                <a:latin typeface="Calibri" charset="0"/>
                <a:cs typeface="Arial" charset="0"/>
              </a:rPr>
              <a:t> Iglesias</a:t>
            </a:r>
          </a:p>
          <a:p>
            <a:pPr eaLnBrk="1" hangingPunct="1"/>
            <a:endParaRPr lang="en-GB" baseline="0" dirty="0" smtClean="0">
              <a:latin typeface="Calibri" charset="0"/>
              <a:cs typeface="Arial" charset="0"/>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E399FED3-6421-6C4A-A5A2-C48A240EDA73}" type="slidenum">
              <a:rPr lang="en-GB" sz="1200">
                <a:latin typeface="Calibri" charset="0"/>
              </a:rPr>
              <a:pPr eaLnBrk="1" hangingPunct="1"/>
              <a:t>38</a:t>
            </a:fld>
            <a:endParaRPr lang="en-GB" sz="1200">
              <a:latin typeface="Calibri" charset="0"/>
            </a:endParaRPr>
          </a:p>
        </p:txBody>
      </p:sp>
    </p:spTree>
    <p:extLst>
      <p:ext uri="{BB962C8B-B14F-4D97-AF65-F5344CB8AC3E}">
        <p14:creationId xmlns:p14="http://schemas.microsoft.com/office/powerpoint/2010/main" val="1957636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Enough</a:t>
            </a:r>
            <a:r>
              <a:rPr lang="en-US" baseline="0" dirty="0" smtClean="0"/>
              <a:t> people like Dunkin Donut's decaf coffee that you can buy it for home use —and supermarkets will stock it next to the </a:t>
            </a:r>
            <a:r>
              <a:rPr lang="en-US" baseline="0" dirty="0" err="1" smtClean="0"/>
              <a:t>MacDonalds</a:t>
            </a:r>
            <a:r>
              <a:rPr lang="en-US" baseline="0" dirty="0" smtClean="0"/>
              <a:t> coffee.</a:t>
            </a:r>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5</a:t>
            </a:fld>
            <a:endParaRPr lang="en-GB"/>
          </a:p>
        </p:txBody>
      </p:sp>
    </p:spTree>
    <p:extLst>
      <p:ext uri="{BB962C8B-B14F-4D97-AF65-F5344CB8AC3E}">
        <p14:creationId xmlns:p14="http://schemas.microsoft.com/office/powerpoint/2010/main" val="34776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your get out clause. Turn off encryption. Users are who they claim to be; the environment variable HADOOP_USER can change it on a whim.</a:t>
            </a:r>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7</a:t>
            </a:fld>
            <a:endParaRPr lang="en-GB"/>
          </a:p>
        </p:txBody>
      </p:sp>
    </p:spTree>
    <p:extLst>
      <p:ext uri="{BB962C8B-B14F-4D97-AF65-F5344CB8AC3E}">
        <p14:creationId xmlns:p14="http://schemas.microsoft.com/office/powerpoint/2010/main" val="252053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a:t>
            </a:r>
            <a:r>
              <a:rPr lang="en-US" baseline="0" dirty="0" smtClean="0"/>
              <a:t> why production clusters are all locked down with </a:t>
            </a:r>
            <a:r>
              <a:rPr lang="en-US" baseline="0" dirty="0" err="1" smtClean="0"/>
              <a:t>kerberos</a:t>
            </a:r>
            <a:r>
              <a:rPr lang="en-US" baseline="0" dirty="0" smtClean="0"/>
              <a:t>.</a:t>
            </a:r>
          </a:p>
          <a:p>
            <a:endParaRPr lang="en-US" baseline="0" dirty="0" smtClean="0"/>
          </a:p>
          <a:p>
            <a:r>
              <a:rPr lang="en-US" baseline="0" dirty="0" smtClean="0"/>
              <a:t>Callout: this doesn't cover authorization/access control (exception: Hadoop IPC </a:t>
            </a:r>
            <a:r>
              <a:rPr lang="en-US" baseline="0" dirty="0" err="1" smtClean="0"/>
              <a:t>acls</a:t>
            </a:r>
            <a:r>
              <a:rPr lang="en-US" baseline="0" dirty="0" smtClean="0"/>
              <a:t>), wire encryption, HTTPS or data encryption.</a:t>
            </a:r>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8</a:t>
            </a:fld>
            <a:endParaRPr lang="en-GB"/>
          </a:p>
        </p:txBody>
      </p:sp>
    </p:spTree>
    <p:extLst>
      <p:ext uri="{BB962C8B-B14F-4D97-AF65-F5344CB8AC3E}">
        <p14:creationId xmlns:p14="http://schemas.microsoft.com/office/powerpoint/2010/main" val="3606687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you can't ignore Kerberos. You only get a choice about when to encounter it</a:t>
            </a:r>
          </a:p>
          <a:p>
            <a:endParaRPr lang="en-US" baseline="0" dirty="0" smtClean="0"/>
          </a:p>
          <a:p>
            <a:r>
              <a:rPr lang="en-US" baseline="0" dirty="0" smtClean="0"/>
              <a:t>-early on in your coding and testing</a:t>
            </a:r>
          </a:p>
          <a:p>
            <a:r>
              <a:rPr lang="en-US" baseline="0" dirty="0" smtClean="0"/>
              <a:t>-during final integration tests</a:t>
            </a:r>
          </a:p>
          <a:p>
            <a:r>
              <a:rPr lang="en-US" baseline="0" dirty="0" smtClean="0"/>
              <a:t>-in late night support calls.</a:t>
            </a:r>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9</a:t>
            </a:fld>
            <a:endParaRPr lang="en-GB"/>
          </a:p>
        </p:txBody>
      </p:sp>
    </p:spTree>
    <p:extLst>
      <p:ext uri="{BB962C8B-B14F-4D97-AF65-F5344CB8AC3E}">
        <p14:creationId xmlns:p14="http://schemas.microsoft.com/office/powerpoint/2010/main" val="114559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dirty="0" smtClean="0">
                <a:latin typeface="Calibri" charset="0"/>
                <a:cs typeface="Arial" charset="0"/>
              </a:rPr>
              <a:t>Photo:</a:t>
            </a:r>
            <a:r>
              <a:rPr lang="en-GB" baseline="0" dirty="0" smtClean="0">
                <a:latin typeface="Calibri" charset="0"/>
                <a:cs typeface="Arial" charset="0"/>
              </a:rPr>
              <a:t> https://</a:t>
            </a:r>
            <a:r>
              <a:rPr lang="en-GB" baseline="0" dirty="0" err="1" smtClean="0">
                <a:latin typeface="Calibri" charset="0"/>
                <a:cs typeface="Arial" charset="0"/>
              </a:rPr>
              <a:t>www.flickr.com</a:t>
            </a:r>
            <a:r>
              <a:rPr lang="en-GB" baseline="0" dirty="0" smtClean="0">
                <a:latin typeface="Calibri" charset="0"/>
                <a:cs typeface="Arial" charset="0"/>
              </a:rPr>
              <a:t>/photos/</a:t>
            </a:r>
            <a:r>
              <a:rPr lang="en-GB" baseline="0" dirty="0" err="1" smtClean="0">
                <a:latin typeface="Calibri" charset="0"/>
                <a:cs typeface="Arial" charset="0"/>
              </a:rPr>
              <a:t>doctorserone</a:t>
            </a:r>
            <a:r>
              <a:rPr lang="en-GB" baseline="0" dirty="0" smtClean="0">
                <a:latin typeface="Calibri" charset="0"/>
                <a:cs typeface="Arial" charset="0"/>
              </a:rPr>
              <a:t>/4635167170/</a:t>
            </a:r>
          </a:p>
          <a:p>
            <a:pPr eaLnBrk="1" hangingPunct="1"/>
            <a:endParaRPr lang="en-GB" baseline="0" dirty="0" smtClean="0">
              <a:latin typeface="Calibri" charset="0"/>
              <a:cs typeface="Arial" charset="0"/>
            </a:endParaRPr>
          </a:p>
          <a:p>
            <a:pPr eaLnBrk="1" hangingPunct="1"/>
            <a:r>
              <a:rPr lang="en-GB" baseline="0" dirty="0" smtClean="0">
                <a:latin typeface="Calibri" charset="0"/>
                <a:cs typeface="Arial" charset="0"/>
              </a:rPr>
              <a:t>Andrés </a:t>
            </a:r>
            <a:r>
              <a:rPr lang="en-GB" baseline="0" dirty="0" err="1" smtClean="0">
                <a:latin typeface="Calibri" charset="0"/>
                <a:cs typeface="Arial" charset="0"/>
              </a:rPr>
              <a:t>Álvarez</a:t>
            </a:r>
            <a:r>
              <a:rPr lang="en-GB" baseline="0" dirty="0" smtClean="0">
                <a:latin typeface="Calibri" charset="0"/>
                <a:cs typeface="Arial" charset="0"/>
              </a:rPr>
              <a:t> Iglesias</a:t>
            </a:r>
          </a:p>
          <a:p>
            <a:pPr eaLnBrk="1" hangingPunct="1"/>
            <a:endParaRPr lang="en-GB" baseline="0" dirty="0" smtClean="0">
              <a:latin typeface="Calibri" charset="0"/>
              <a:cs typeface="Arial" charset="0"/>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E399FED3-6421-6C4A-A5A2-C48A240EDA73}" type="slidenum">
              <a:rPr lang="en-GB" sz="1200">
                <a:latin typeface="Calibri" charset="0"/>
              </a:rPr>
              <a:pPr eaLnBrk="1" hangingPunct="1"/>
              <a:t>11</a:t>
            </a:fld>
            <a:endParaRPr lang="en-GB" sz="1200">
              <a:latin typeface="Calibri" charset="0"/>
            </a:endParaRPr>
          </a:p>
        </p:txBody>
      </p:sp>
    </p:spTree>
    <p:extLst>
      <p:ext uri="{BB962C8B-B14F-4D97-AF65-F5344CB8AC3E}">
        <p14:creationId xmlns:p14="http://schemas.microsoft.com/office/powerpoint/2010/main" val="133058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KDC</a:t>
            </a:r>
            <a:r>
              <a:rPr lang="en-US" baseline="0" dirty="0" smtClean="0"/>
              <a:t> is managed by the enterprise security team. They are either paranoid about security, or your </a:t>
            </a:r>
            <a:r>
              <a:rPr lang="en-US" baseline="0" dirty="0" err="1" smtClean="0"/>
              <a:t>organisation</a:t>
            </a:r>
            <a:r>
              <a:rPr lang="en-US" baseline="0" dirty="0" smtClean="0"/>
              <a:t> is 0wned by everyone from Anonymous to North Korea. They don't trust you, they don't trust Hadoop, and make the rest of the network ops people seem welcoming.</a:t>
            </a:r>
          </a:p>
          <a:p>
            <a:endParaRPr lang="en-US" baseline="0" dirty="0" smtClean="0"/>
          </a:p>
          <a:p>
            <a:r>
              <a:rPr lang="en-US" baseline="0" dirty="0" smtClean="0"/>
              <a:t>You will need to work with these people.</a:t>
            </a:r>
            <a:endParaRPr lang="en-US" dirty="0"/>
          </a:p>
        </p:txBody>
      </p:sp>
      <p:sp>
        <p:nvSpPr>
          <p:cNvPr id="4" name="Slide Number Placeholder 3"/>
          <p:cNvSpPr>
            <a:spLocks noGrp="1"/>
          </p:cNvSpPr>
          <p:nvPr>
            <p:ph type="sldNum" sz="quarter" idx="10"/>
          </p:nvPr>
        </p:nvSpPr>
        <p:spPr/>
        <p:txBody>
          <a:bodyPr/>
          <a:lstStyle/>
          <a:p>
            <a:fld id="{888C79EB-F1F9-A64D-BDE1-A7D303D50340}" type="slidenum">
              <a:rPr lang="en-GB" smtClean="0"/>
              <a:pPr/>
              <a:t>13</a:t>
            </a:fld>
            <a:endParaRPr lang="en-GB"/>
          </a:p>
        </p:txBody>
      </p:sp>
    </p:spTree>
    <p:extLst>
      <p:ext uri="{BB962C8B-B14F-4D97-AF65-F5344CB8AC3E}">
        <p14:creationId xmlns:p14="http://schemas.microsoft.com/office/powerpoint/2010/main" val="345867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dirty="0" smtClean="0">
                <a:latin typeface="Calibri" charset="0"/>
                <a:cs typeface="Arial" charset="0"/>
              </a:rPr>
              <a:t>Photo:</a:t>
            </a:r>
            <a:r>
              <a:rPr lang="en-GB" baseline="0" dirty="0" smtClean="0">
                <a:latin typeface="Calibri" charset="0"/>
                <a:cs typeface="Arial" charset="0"/>
              </a:rPr>
              <a:t> https://</a:t>
            </a:r>
            <a:r>
              <a:rPr lang="en-GB" baseline="0" dirty="0" err="1" smtClean="0">
                <a:latin typeface="Calibri" charset="0"/>
                <a:cs typeface="Arial" charset="0"/>
              </a:rPr>
              <a:t>www.flickr.com</a:t>
            </a:r>
            <a:r>
              <a:rPr lang="en-GB" baseline="0" dirty="0" smtClean="0">
                <a:latin typeface="Calibri" charset="0"/>
                <a:cs typeface="Arial" charset="0"/>
              </a:rPr>
              <a:t>/photos/</a:t>
            </a:r>
            <a:r>
              <a:rPr lang="en-GB" baseline="0" dirty="0" err="1" smtClean="0">
                <a:latin typeface="Calibri" charset="0"/>
                <a:cs typeface="Arial" charset="0"/>
              </a:rPr>
              <a:t>doctorserone</a:t>
            </a:r>
            <a:r>
              <a:rPr lang="en-GB" baseline="0" dirty="0" smtClean="0">
                <a:latin typeface="Calibri" charset="0"/>
                <a:cs typeface="Arial" charset="0"/>
              </a:rPr>
              <a:t>/4635167170/</a:t>
            </a:r>
          </a:p>
          <a:p>
            <a:pPr eaLnBrk="1" hangingPunct="1"/>
            <a:endParaRPr lang="en-GB" baseline="0" dirty="0" smtClean="0">
              <a:latin typeface="Calibri" charset="0"/>
              <a:cs typeface="Arial" charset="0"/>
            </a:endParaRPr>
          </a:p>
          <a:p>
            <a:pPr eaLnBrk="1" hangingPunct="1"/>
            <a:r>
              <a:rPr lang="en-GB" baseline="0" dirty="0" smtClean="0">
                <a:latin typeface="Calibri" charset="0"/>
                <a:cs typeface="Arial" charset="0"/>
              </a:rPr>
              <a:t>Andrés </a:t>
            </a:r>
            <a:r>
              <a:rPr lang="en-GB" baseline="0" dirty="0" err="1" smtClean="0">
                <a:latin typeface="Calibri" charset="0"/>
                <a:cs typeface="Arial" charset="0"/>
              </a:rPr>
              <a:t>Álvarez</a:t>
            </a:r>
            <a:r>
              <a:rPr lang="en-GB" baseline="0" dirty="0" smtClean="0">
                <a:latin typeface="Calibri" charset="0"/>
                <a:cs typeface="Arial" charset="0"/>
              </a:rPr>
              <a:t> Iglesias</a:t>
            </a:r>
          </a:p>
          <a:p>
            <a:pPr eaLnBrk="1" hangingPunct="1"/>
            <a:endParaRPr lang="en-GB" baseline="0" dirty="0" smtClean="0">
              <a:latin typeface="Calibri" charset="0"/>
              <a:cs typeface="Arial" charset="0"/>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E399FED3-6421-6C4A-A5A2-C48A240EDA73}" type="slidenum">
              <a:rPr lang="en-GB" sz="1200">
                <a:solidFill>
                  <a:prstClr val="black"/>
                </a:solidFill>
                <a:latin typeface="Calibri" charset="0"/>
              </a:rPr>
              <a:pPr eaLnBrk="1" hangingPunct="1"/>
              <a:t>18</a:t>
            </a:fld>
            <a:endParaRPr lang="en-GB" sz="1200">
              <a:solidFill>
                <a:prstClr val="black"/>
              </a:solidFill>
              <a:latin typeface="Calibri" charset="0"/>
            </a:endParaRPr>
          </a:p>
        </p:txBody>
      </p:sp>
    </p:spTree>
    <p:extLst>
      <p:ext uri="{BB962C8B-B14F-4D97-AF65-F5344CB8AC3E}">
        <p14:creationId xmlns:p14="http://schemas.microsoft.com/office/powerpoint/2010/main" val="1946861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ct val="20000"/>
              </a:spcBef>
              <a:buClr>
                <a:srgbClr val="69BE28"/>
              </a:buClr>
            </a:pPr>
            <a:r>
              <a:rPr lang="en-US" sz="1200" dirty="0" err="1" smtClean="0">
                <a:solidFill>
                  <a:srgbClr val="0A62CC"/>
                </a:solidFill>
                <a:latin typeface="Consolas"/>
                <a:ea typeface="Arial"/>
                <a:cs typeface="Consolas"/>
              </a:rPr>
              <a:t>AuthenticatedURL</a:t>
            </a:r>
            <a:endParaRPr lang="en-US" sz="1200" dirty="0" smtClean="0">
              <a:solidFill>
                <a:srgbClr val="0A62CC"/>
              </a:solidFill>
              <a:latin typeface="Consolas"/>
              <a:ea typeface="Arial"/>
              <a:cs typeface="Consolas"/>
            </a:endParaRPr>
          </a:p>
          <a:p>
            <a:pPr lvl="0">
              <a:spcBef>
                <a:spcPct val="20000"/>
              </a:spcBef>
              <a:buClr>
                <a:srgbClr val="69BE28"/>
              </a:buClr>
            </a:pPr>
            <a:r>
              <a:rPr lang="en-US" sz="1200" dirty="0" err="1" smtClean="0">
                <a:solidFill>
                  <a:srgbClr val="0A62CC"/>
                </a:solidFill>
                <a:latin typeface="Consolas"/>
                <a:ea typeface="Arial"/>
                <a:cs typeface="Consolas"/>
              </a:rPr>
              <a:t>DelegationTokenAuthenticatedURL</a:t>
            </a:r>
            <a:endParaRPr lang="en-US" sz="1200" dirty="0" smtClean="0">
              <a:solidFill>
                <a:srgbClr val="0A62CC"/>
              </a:solidFill>
              <a:latin typeface="Consolas"/>
              <a:ea typeface="Arial"/>
              <a:cs typeface="Consolas"/>
            </a:endParaRPr>
          </a:p>
          <a:p>
            <a:pPr lvl="0">
              <a:spcBef>
                <a:spcPct val="20000"/>
              </a:spcBef>
              <a:buClr>
                <a:srgbClr val="69BE28"/>
              </a:buClr>
            </a:pPr>
            <a:r>
              <a:rPr lang="en-US" sz="1200" dirty="0" err="1" smtClean="0">
                <a:solidFill>
                  <a:srgbClr val="0A62CC"/>
                </a:solidFill>
                <a:latin typeface="Consolas"/>
                <a:ea typeface="Arial"/>
                <a:cs typeface="Consolas"/>
              </a:rPr>
              <a:t>org.apache.hadoop.hdfs.web.URLConnectionFactory</a:t>
            </a:r>
            <a:endParaRPr lang="en-US" sz="1200" dirty="0" smtClean="0">
              <a:solidFill>
                <a:srgbClr val="0A62CC"/>
              </a:solidFill>
              <a:latin typeface="Consolas"/>
              <a:ea typeface="Arial"/>
              <a:cs typeface="Consolas"/>
            </a:endParaRPr>
          </a:p>
          <a:p>
            <a:pPr lvl="0">
              <a:spcBef>
                <a:spcPct val="20000"/>
              </a:spcBef>
              <a:buClr>
                <a:srgbClr val="69BE28"/>
              </a:buClr>
            </a:pPr>
            <a:r>
              <a:rPr lang="en-US" sz="1200" dirty="0" smtClean="0">
                <a:solidFill>
                  <a:srgbClr val="0A62CC"/>
                </a:solidFill>
                <a:latin typeface="Consolas"/>
                <a:ea typeface="Arial"/>
                <a:cs typeface="Consolas"/>
              </a:rPr>
              <a:t>org/apache/spark/deploy/history/yarn/rest in SPARK-1537</a:t>
            </a:r>
            <a:endParaRPr lang="en-US" sz="1200" dirty="0">
              <a:solidFill>
                <a:srgbClr val="0A62CC"/>
              </a:solidFill>
              <a:latin typeface="Consolas"/>
              <a:ea typeface="Arial"/>
              <a:cs typeface="Consolas"/>
            </a:endParaRPr>
          </a:p>
        </p:txBody>
      </p:sp>
      <p:sp>
        <p:nvSpPr>
          <p:cNvPr id="4" name="Slide Number Placeholder 3"/>
          <p:cNvSpPr>
            <a:spLocks noGrp="1"/>
          </p:cNvSpPr>
          <p:nvPr>
            <p:ph type="sldNum" sz="quarter" idx="10"/>
          </p:nvPr>
        </p:nvSpPr>
        <p:spPr/>
        <p:txBody>
          <a:bodyPr/>
          <a:lstStyle/>
          <a:p>
            <a:fld id="{888C79EB-F1F9-A64D-BDE1-A7D303D50340}" type="slidenum">
              <a:rPr lang="en-GB" smtClean="0"/>
              <a:pPr/>
              <a:t>30</a:t>
            </a:fld>
            <a:endParaRPr lang="en-GB"/>
          </a:p>
        </p:txBody>
      </p:sp>
    </p:spTree>
    <p:extLst>
      <p:ext uri="{BB962C8B-B14F-4D97-AF65-F5344CB8AC3E}">
        <p14:creationId xmlns:p14="http://schemas.microsoft.com/office/powerpoint/2010/main" val="321136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630238" y="987425"/>
            <a:ext cx="184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endParaRPr lang="en-GB" sz="1800">
              <a:cs typeface="Arial" charset="0"/>
            </a:endParaRPr>
          </a:p>
        </p:txBody>
      </p:sp>
      <p:sp>
        <p:nvSpPr>
          <p:cNvPr id="6" name="TextBox 2"/>
          <p:cNvSpPr txBox="1">
            <a:spLocks noChangeArrowheads="1"/>
          </p:cNvSpPr>
          <p:nvPr/>
        </p:nvSpPr>
        <p:spPr bwMode="auto">
          <a:xfrm>
            <a:off x="427038" y="6545263"/>
            <a:ext cx="33051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dirty="0">
                <a:cs typeface="Arial" charset="0"/>
              </a:rPr>
              <a:t>© Hortonworks Inc. </a:t>
            </a:r>
            <a:r>
              <a:rPr lang="en-GB" sz="800" dirty="0" smtClean="0">
                <a:cs typeface="Arial" charset="0"/>
              </a:rPr>
              <a:t>2016</a:t>
            </a:r>
            <a:endParaRPr lang="en-GB" sz="1800" dirty="0">
              <a:solidFill>
                <a:srgbClr val="C3C3C3"/>
              </a:solidFill>
              <a:cs typeface="Arial" charset="0"/>
            </a:endParaRPr>
          </a:p>
        </p:txBody>
      </p:sp>
      <p:sp>
        <p:nvSpPr>
          <p:cNvPr id="2" name="Title 1"/>
          <p:cNvSpPr>
            <a:spLocks noGrp="1"/>
          </p:cNvSpPr>
          <p:nvPr>
            <p:ph type="ctrTitle"/>
          </p:nvPr>
        </p:nvSpPr>
        <p:spPr>
          <a:xfrm>
            <a:off x="426916" y="1563944"/>
            <a:ext cx="8431088" cy="986653"/>
          </a:xfrm>
          <a:prstGeom prst="rect">
            <a:avLst/>
          </a:prstGeom>
        </p:spPr>
        <p:txBody>
          <a:bodyPr anchor="t">
            <a:noAutofit/>
          </a:bodyPr>
          <a:lstStyle>
            <a:lvl1pPr marL="0" indent="0" algn="l" defTabSz="454025">
              <a:tabLst/>
              <a:defRPr sz="7200">
                <a:latin typeface="Arial"/>
                <a:ea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426916" y="2550597"/>
            <a:ext cx="7633448" cy="640270"/>
          </a:xfrm>
          <a:prstGeom prst="rect">
            <a:avLst/>
          </a:prstGeom>
        </p:spPr>
        <p:txBody>
          <a:bodyPr>
            <a:normAutofit/>
          </a:bodyPr>
          <a:lstStyle>
            <a:lvl1pPr marL="0" indent="0" algn="l">
              <a:buNone/>
              <a:defRPr sz="2800">
                <a:solidFill>
                  <a:schemeClr val="tx1">
                    <a:lumMod val="50000"/>
                    <a:lumOff val="50000"/>
                  </a:schemeClr>
                </a:solidFill>
                <a:latin typeface="Arial"/>
                <a:ea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10"/>
          <p:cNvSpPr>
            <a:spLocks noGrp="1"/>
          </p:cNvSpPr>
          <p:nvPr>
            <p:ph type="body" sz="quarter" idx="10"/>
          </p:nvPr>
        </p:nvSpPr>
        <p:spPr>
          <a:xfrm>
            <a:off x="427038" y="3379799"/>
            <a:ext cx="4473575" cy="1077901"/>
          </a:xfrm>
          <a:prstGeom prst="rect">
            <a:avLst/>
          </a:prstGeom>
        </p:spPr>
        <p:txBody>
          <a:bodyPr vert="horz"/>
          <a:lstStyle>
            <a:lvl1pPr>
              <a:buFont typeface="Arial"/>
              <a:buNone/>
              <a:defRPr sz="1800">
                <a:solidFill>
                  <a:schemeClr val="tx1">
                    <a:lumMod val="50000"/>
                    <a:lumOff val="50000"/>
                  </a:schemeClr>
                </a:solidFill>
                <a:ea typeface="Arial"/>
                <a:cs typeface="Arial"/>
              </a:defRPr>
            </a:lvl1pPr>
            <a:lvl2pPr marL="457200" indent="0">
              <a:buFontTx/>
              <a:buNone/>
              <a:defRPr sz="1200"/>
            </a:lvl2pPr>
            <a:lvl3pPr marL="914400" indent="0">
              <a:buFontTx/>
              <a:buNone/>
              <a:defRPr sz="1200"/>
            </a:lvl3pPr>
          </a:lstStyle>
          <a:p>
            <a:pPr lvl="0"/>
            <a:r>
              <a:rPr lang="en-US" smtClean="0"/>
              <a:t>Click to edit Master text styles</a:t>
            </a:r>
          </a:p>
        </p:txBody>
      </p:sp>
      <p:sp>
        <p:nvSpPr>
          <p:cNvPr id="7" name="Slide Number Placeholder 5"/>
          <p:cNvSpPr>
            <a:spLocks noGrp="1"/>
          </p:cNvSpPr>
          <p:nvPr>
            <p:ph type="sldNum" sz="quarter" idx="11"/>
          </p:nvPr>
        </p:nvSpPr>
        <p:spPr>
          <a:xfrm>
            <a:off x="6553200" y="645636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9E2DAF4F-241B-0B43-8C3A-283565F71164}" type="slidenum">
              <a:rPr lang="en-GB"/>
              <a:pPr/>
              <a:t>‹#›</a:t>
            </a:fld>
            <a:endParaRPr lang="en-GB"/>
          </a:p>
        </p:txBody>
      </p:sp>
    </p:spTree>
    <p:extLst>
      <p:ext uri="{BB962C8B-B14F-4D97-AF65-F5344CB8AC3E}">
        <p14:creationId xmlns:p14="http://schemas.microsoft.com/office/powerpoint/2010/main" val="2443723600"/>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1" descr="Tittle_Pag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965575" y="4424363"/>
            <a:ext cx="5175250" cy="201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userDrawn="1"/>
        </p:nvSpPr>
        <p:spPr bwMode="auto">
          <a:xfrm>
            <a:off x="1301750" y="6602413"/>
            <a:ext cx="3306763"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dirty="0">
                <a:cs typeface="Arial" charset="0"/>
              </a:rPr>
              <a:t>© Hortonworks Inc </a:t>
            </a:r>
            <a:r>
              <a:rPr lang="en-GB" sz="800" dirty="0" smtClean="0">
                <a:cs typeface="Arial" charset="0"/>
              </a:rPr>
              <a:t>2016</a:t>
            </a:r>
            <a:endParaRPr lang="en-GB" sz="800" dirty="0">
              <a:cs typeface="Arial" charset="0"/>
            </a:endParaRPr>
          </a:p>
        </p:txBody>
      </p:sp>
      <p:sp>
        <p:nvSpPr>
          <p:cNvPr id="9" name="Title 1"/>
          <p:cNvSpPr>
            <a:spLocks noGrp="1"/>
          </p:cNvSpPr>
          <p:nvPr>
            <p:ph type="ctrTitle"/>
          </p:nvPr>
        </p:nvSpPr>
        <p:spPr>
          <a:xfrm>
            <a:off x="437411" y="2006010"/>
            <a:ext cx="8259884" cy="986653"/>
          </a:xfrm>
          <a:prstGeom prst="rect">
            <a:avLst/>
          </a:prstGeom>
        </p:spPr>
        <p:txBody>
          <a:bodyPr anchor="t">
            <a:noAutofit/>
          </a:bodyPr>
          <a:lstStyle>
            <a:lvl1pPr marL="0" indent="0" algn="l" defTabSz="454025">
              <a:tabLst/>
              <a:defRPr sz="5400">
                <a:latin typeface="Arial"/>
                <a:ea typeface="Arial"/>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437411" y="2992663"/>
            <a:ext cx="8259884" cy="640270"/>
          </a:xfrm>
          <a:prstGeom prst="rect">
            <a:avLst/>
          </a:prstGeom>
        </p:spPr>
        <p:txBody>
          <a:bodyPr>
            <a:normAutofit/>
          </a:bodyPr>
          <a:lstStyle>
            <a:lvl1pPr marL="0" indent="0" algn="l">
              <a:buNone/>
              <a:defRPr sz="2800">
                <a:solidFill>
                  <a:schemeClr val="tx1">
                    <a:lumMod val="50000"/>
                    <a:lumOff val="50000"/>
                  </a:schemeClr>
                </a:solidFill>
                <a:latin typeface="Arial"/>
                <a:ea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5"/>
          <p:cNvSpPr>
            <a:spLocks noGrp="1"/>
          </p:cNvSpPr>
          <p:nvPr>
            <p:ph type="sldNum" sz="quarter" idx="10"/>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5203A3D9-E7CA-3E43-8AE0-A1E69E000807}" type="slidenum">
              <a:rPr lang="en-GB"/>
              <a:pPr/>
              <a:t>‹#›</a:t>
            </a:fld>
            <a:endParaRPr lang="en-GB"/>
          </a:p>
        </p:txBody>
      </p:sp>
      <p:sp>
        <p:nvSpPr>
          <p:cNvPr id="8" name="Footer Placeholder 4"/>
          <p:cNvSpPr>
            <a:spLocks noGrp="1"/>
          </p:cNvSpPr>
          <p:nvPr>
            <p:ph type="ftr" sz="quarter" idx="11"/>
          </p:nvPr>
        </p:nvSpPr>
        <p:spPr>
          <a:xfrm>
            <a:off x="1301750" y="6470650"/>
            <a:ext cx="5251450" cy="192088"/>
          </a:xfrm>
          <a:prstGeom prst="rect">
            <a:avLst/>
          </a:prstGeom>
        </p:spPr>
        <p:txBody>
          <a:bodyPr vert="horz" lIns="91440" tIns="45720" rIns="91440" bIns="45720" rtlCol="0" anchor="ctr"/>
          <a:lstStyle>
            <a:lvl1pPr algn="l" fontAlgn="auto">
              <a:spcBef>
                <a:spcPts val="0"/>
              </a:spcBef>
              <a:spcAft>
                <a:spcPts val="0"/>
              </a:spcAft>
              <a:defRPr sz="800" dirty="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3626406739"/>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blac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cxnSp>
        <p:nvCxnSpPr>
          <p:cNvPr id="4" name="Straight Connector 3"/>
          <p:cNvCxnSpPr/>
          <p:nvPr/>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2"/>
          <p:cNvSpPr txBox="1">
            <a:spLocks noChangeArrowheads="1"/>
          </p:cNvSpPr>
          <p:nvPr/>
        </p:nvSpPr>
        <p:spPr bwMode="auto">
          <a:xfrm>
            <a:off x="1301750" y="6602413"/>
            <a:ext cx="2895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a:cs typeface="Arial" charset="0"/>
              </a:rPr>
              <a:t>© Hortonworks Inc.</a:t>
            </a:r>
          </a:p>
        </p:txBody>
      </p:sp>
      <p:sp>
        <p:nvSpPr>
          <p:cNvPr id="7" name="TextBox 3"/>
          <p:cNvSpPr txBox="1">
            <a:spLocks noChangeArrowheads="1"/>
          </p:cNvSpPr>
          <p:nvPr/>
        </p:nvSpPr>
        <p:spPr bwMode="auto">
          <a:xfrm>
            <a:off x="1103313" y="6672263"/>
            <a:ext cx="9144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endParaRPr lang="en-GB" sz="1800">
              <a:solidFill>
                <a:srgbClr val="C3C3C3"/>
              </a:solidFill>
              <a:cs typeface="Arial" charset="0"/>
            </a:endParaRPr>
          </a:p>
        </p:txBody>
      </p:sp>
      <p:sp>
        <p:nvSpPr>
          <p:cNvPr id="5"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ea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1165225"/>
            <a:ext cx="8229600" cy="4954588"/>
          </a:xfrm>
          <a:prstGeom prst="rect">
            <a:avLst/>
          </a:prstGeom>
        </p:spPr>
        <p:txBody>
          <a:bodyPr vert="horz"/>
          <a:lstStyle>
            <a:lvl1pPr marL="168275" indent="-168275">
              <a:buClr>
                <a:srgbClr val="69BE28"/>
              </a:buClr>
              <a:defRPr sz="2400" b="0" i="0">
                <a:latin typeface="Arial"/>
                <a:ea typeface="Arial"/>
                <a:cs typeface="Arial"/>
              </a:defRPr>
            </a:lvl1pPr>
            <a:lvl2pPr marL="566738" indent="-168275">
              <a:buFont typeface="Lucida Grande"/>
              <a:buChar char="–"/>
              <a:defRPr sz="2000">
                <a:ea typeface="Arial"/>
                <a:cs typeface="Arial"/>
              </a:defRPr>
            </a:lvl2pPr>
            <a:lvl3pPr marL="1081088" indent="-166688">
              <a:spcAft>
                <a:spcPts val="1200"/>
              </a:spcAft>
              <a:buFont typeface="Lucida Grande"/>
              <a:buChar char="–"/>
              <a:defRPr sz="1800">
                <a:ea typeface="Arial"/>
                <a:cs typeface="Arial"/>
              </a:defRPr>
            </a:lvl3pPr>
            <a:lvl4pPr marL="1543050" indent="-171450">
              <a:defRPr sz="1400">
                <a:ea typeface="Arial"/>
                <a:cs typeface="Arial"/>
              </a:defRPr>
            </a:lvl4pPr>
            <a:lvl5pPr marL="2005013" indent="-176213">
              <a:buFont typeface="Lucida Grande"/>
              <a:buChar char="-"/>
              <a:defRPr sz="1400">
                <a:ea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12"/>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5817F8A2-F71E-C243-B9FE-D4F3B0B631BC}" type="slidenum">
              <a:rPr lang="en-GB"/>
              <a:pPr/>
              <a:t>‹#›</a:t>
            </a:fld>
            <a:endParaRPr lang="en-GB"/>
          </a:p>
        </p:txBody>
      </p:sp>
      <p:sp>
        <p:nvSpPr>
          <p:cNvPr id="9" name="Footer Placeholder 4"/>
          <p:cNvSpPr>
            <a:spLocks noGrp="1"/>
          </p:cNvSpPr>
          <p:nvPr>
            <p:ph type="ftr" sz="quarter" idx="13"/>
          </p:nvPr>
        </p:nvSpPr>
        <p:spPr>
          <a:xfrm>
            <a:off x="1301750" y="6424613"/>
            <a:ext cx="5251450" cy="265112"/>
          </a:xfrm>
          <a:prstGeom prst="rect">
            <a:avLst/>
          </a:prstGeom>
        </p:spPr>
        <p:txBody>
          <a:bodyPr vert="horz" lIns="91440" tIns="45720" rIns="91440" bIns="45720" rtlCol="0" anchor="ctr"/>
          <a:lstStyle>
            <a:lvl1pPr algn="l" fontAlgn="auto">
              <a:spcBef>
                <a:spcPts val="0"/>
              </a:spcBef>
              <a:spcAft>
                <a:spcPts val="0"/>
              </a:spcAft>
              <a:defRPr sz="800" dirty="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130350608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1301750" y="6602413"/>
            <a:ext cx="2895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a:cs typeface="Arial" charset="0"/>
              </a:rPr>
              <a:t>© Hortonworks Inc</a:t>
            </a:r>
          </a:p>
        </p:txBody>
      </p:sp>
      <p:cxnSp>
        <p:nvCxnSpPr>
          <p:cNvPr id="7" name="Straight Connector 6"/>
          <p:cNvCxnSpPr/>
          <p:nvPr/>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4"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ea typeface="Arial"/>
                <a:cs typeface="Arial"/>
              </a:defRPr>
            </a:lvl1pPr>
          </a:lstStyle>
          <a:p>
            <a:r>
              <a:rPr lang="en-US" smtClean="0"/>
              <a:t>Click to edit Master title style</a:t>
            </a:r>
            <a:endParaRPr lang="en-US" dirty="0"/>
          </a:p>
        </p:txBody>
      </p:sp>
      <p:sp>
        <p:nvSpPr>
          <p:cNvPr id="5" name="Text Placeholder 15"/>
          <p:cNvSpPr>
            <a:spLocks noGrp="1"/>
          </p:cNvSpPr>
          <p:nvPr>
            <p:ph type="body" sz="quarter" idx="11"/>
          </p:nvPr>
        </p:nvSpPr>
        <p:spPr>
          <a:xfrm>
            <a:off x="457200" y="1165225"/>
            <a:ext cx="8229600" cy="4954588"/>
          </a:xfrm>
          <a:prstGeom prst="rect">
            <a:avLst/>
          </a:prstGeom>
        </p:spPr>
        <p:txBody>
          <a:bodyPr vert="horz" numCol="1" spcCol="118872"/>
          <a:lstStyle>
            <a:lvl1pPr marL="0" indent="0">
              <a:buClr>
                <a:srgbClr val="69BE28"/>
              </a:buClr>
              <a:buFontTx/>
              <a:buNone/>
              <a:defRPr sz="1800" b="0" i="0">
                <a:solidFill>
                  <a:srgbClr val="0A62CC"/>
                </a:solidFill>
                <a:latin typeface="Consolas"/>
                <a:ea typeface="Arial"/>
                <a:cs typeface="Consolas"/>
              </a:defRPr>
            </a:lvl1pPr>
            <a:lvl2pPr marL="566738" indent="-168275">
              <a:buFont typeface="Lucida Grande"/>
              <a:buChar char="–"/>
              <a:defRPr sz="2000">
                <a:ea typeface="Arial"/>
                <a:cs typeface="Arial"/>
              </a:defRPr>
            </a:lvl2pPr>
            <a:lvl3pPr marL="1081088" indent="-166688">
              <a:spcAft>
                <a:spcPts val="1200"/>
              </a:spcAft>
              <a:buFont typeface="Lucida Grande"/>
              <a:buChar char="–"/>
              <a:defRPr sz="1400">
                <a:ea typeface="Arial"/>
                <a:cs typeface="Arial"/>
              </a:defRPr>
            </a:lvl3pPr>
            <a:lvl4pPr marL="1543050" indent="-171450">
              <a:defRPr sz="1400">
                <a:ea typeface="Arial"/>
                <a:cs typeface="Arial"/>
              </a:defRPr>
            </a:lvl4pPr>
            <a:lvl5pPr marL="2005013" indent="-176213">
              <a:buFont typeface="Lucida Grande"/>
              <a:buChar char="-"/>
              <a:defRPr sz="1400">
                <a:ea typeface="Arial"/>
                <a:cs typeface="Arial"/>
              </a:defRPr>
            </a:lvl5pPr>
          </a:lstStyle>
          <a:p>
            <a:pPr lvl="0"/>
            <a:r>
              <a:rPr lang="en-US" dirty="0" smtClean="0"/>
              <a:t>Click to edit Master text styles</a:t>
            </a:r>
          </a:p>
        </p:txBody>
      </p:sp>
      <p:sp>
        <p:nvSpPr>
          <p:cNvPr id="8" name="Slide Number Placeholder 5"/>
          <p:cNvSpPr>
            <a:spLocks noGrp="1"/>
          </p:cNvSpPr>
          <p:nvPr>
            <p:ph type="sldNum" sz="quarter" idx="12"/>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78AADD25-E25D-4F46-879A-698768A082E6}" type="slidenum">
              <a:rPr lang="en-GB"/>
              <a:pPr/>
              <a:t>‹#›</a:t>
            </a:fld>
            <a:endParaRPr lang="en-GB"/>
          </a:p>
        </p:txBody>
      </p:sp>
      <p:sp>
        <p:nvSpPr>
          <p:cNvPr id="9" name="Footer Placeholder 4"/>
          <p:cNvSpPr>
            <a:spLocks noGrp="1"/>
          </p:cNvSpPr>
          <p:nvPr>
            <p:ph type="ftr" sz="quarter" idx="13"/>
          </p:nvPr>
        </p:nvSpPr>
        <p:spPr>
          <a:xfrm>
            <a:off x="1301750" y="6469063"/>
            <a:ext cx="5251450" cy="238125"/>
          </a:xfrm>
          <a:prstGeom prst="rect">
            <a:avLst/>
          </a:prstGeom>
        </p:spPr>
        <p:txBody>
          <a:bodyPr vert="horz" lIns="91440" tIns="45720" rIns="91440" bIns="45720" rtlCol="0" anchor="ctr"/>
          <a:lstStyle>
            <a:lvl1pPr algn="l" fontAlgn="auto">
              <a:spcBef>
                <a:spcPts val="0"/>
              </a:spcBef>
              <a:spcAft>
                <a:spcPts val="0"/>
              </a:spcAft>
              <a:defRPr sz="800" dirty="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1365781747"/>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lumn ">
    <p:spTree>
      <p:nvGrpSpPr>
        <p:cNvPr id="1" name=""/>
        <p:cNvGrpSpPr/>
        <p:nvPr/>
      </p:nvGrpSpPr>
      <p:grpSpPr>
        <a:xfrm>
          <a:off x="0" y="0"/>
          <a:ext cx="0" cy="0"/>
          <a:chOff x="0" y="0"/>
          <a:chExt cx="0" cy="0"/>
        </a:xfrm>
      </p:grpSpPr>
      <p:cxnSp>
        <p:nvCxnSpPr>
          <p:cNvPr id="5" name="Straight Connector 4"/>
          <p:cNvCxnSpPr/>
          <p:nvPr/>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2"/>
          <p:cNvSpPr txBox="1">
            <a:spLocks noChangeArrowheads="1"/>
          </p:cNvSpPr>
          <p:nvPr/>
        </p:nvSpPr>
        <p:spPr bwMode="auto">
          <a:xfrm>
            <a:off x="1301750" y="6602413"/>
            <a:ext cx="2895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a:cs typeface="Arial" charset="0"/>
              </a:rPr>
              <a:t>© Hortonworks Inc</a:t>
            </a:r>
          </a:p>
        </p:txBody>
      </p:sp>
      <p:sp>
        <p:nvSpPr>
          <p:cNvPr id="7" name="Footer Placeholder 4"/>
          <p:cNvSpPr txBox="1">
            <a:spLocks/>
          </p:cNvSpPr>
          <p:nvPr/>
        </p:nvSpPr>
        <p:spPr>
          <a:xfrm>
            <a:off x="1301750" y="6470650"/>
            <a:ext cx="5251450" cy="265113"/>
          </a:xfrm>
          <a:prstGeom prst="rect">
            <a:avLst/>
          </a:prstGeom>
        </p:spPr>
        <p:txBody>
          <a:bodyPr anchor="ctr"/>
          <a:lstStyle>
            <a:defPPr>
              <a:defRPr lang="en-US"/>
            </a:defPPr>
            <a:lvl1pPr algn="l" defTabSz="457200" rtl="0" fontAlgn="auto">
              <a:spcBef>
                <a:spcPts val="0"/>
              </a:spcBef>
              <a:spcAft>
                <a:spcPts val="0"/>
              </a:spcAft>
              <a:defRPr sz="800" kern="1200" smtClean="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a:lstStyle>
          <a:p>
            <a:pPr>
              <a:defRPr/>
            </a:pPr>
            <a:endParaRPr lang="en-US" dirty="0"/>
          </a:p>
        </p:txBody>
      </p:sp>
      <p:sp>
        <p:nvSpPr>
          <p:cNvPr id="3"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ea typeface="Arial"/>
                <a:cs typeface="Arial"/>
              </a:defRPr>
            </a:lvl1pPr>
          </a:lstStyle>
          <a:p>
            <a:r>
              <a:rPr lang="en-US" smtClean="0"/>
              <a:t>Click to edit Master title style</a:t>
            </a:r>
            <a:endParaRPr lang="en-US" dirty="0"/>
          </a:p>
        </p:txBody>
      </p:sp>
      <p:sp>
        <p:nvSpPr>
          <p:cNvPr id="9" name="Text Placeholder 15"/>
          <p:cNvSpPr>
            <a:spLocks noGrp="1"/>
          </p:cNvSpPr>
          <p:nvPr>
            <p:ph type="body" sz="quarter" idx="11"/>
          </p:nvPr>
        </p:nvSpPr>
        <p:spPr>
          <a:xfrm>
            <a:off x="457200" y="1165225"/>
            <a:ext cx="3911600" cy="4954588"/>
          </a:xfrm>
          <a:prstGeom prst="rect">
            <a:avLst/>
          </a:prstGeom>
        </p:spPr>
        <p:txBody>
          <a:bodyPr vert="horz"/>
          <a:lstStyle>
            <a:lvl1pPr marL="168275" indent="-168275">
              <a:buClr>
                <a:srgbClr val="69BE28"/>
              </a:buClr>
              <a:defRPr sz="1800" b="0" i="0">
                <a:latin typeface="Arial"/>
                <a:ea typeface="Arial"/>
                <a:cs typeface="Arial"/>
              </a:defRPr>
            </a:lvl1pPr>
            <a:lvl2pPr marL="566738" indent="-168275">
              <a:buFont typeface="Lucida Grande"/>
              <a:buChar char="–"/>
              <a:defRPr sz="1600">
                <a:ea typeface="Arial"/>
                <a:cs typeface="Arial"/>
              </a:defRPr>
            </a:lvl2pPr>
            <a:lvl3pPr marL="1081088" indent="-166688">
              <a:spcAft>
                <a:spcPts val="1200"/>
              </a:spcAft>
              <a:buFont typeface="Lucida Grande"/>
              <a:buChar char="–"/>
              <a:defRPr sz="1400">
                <a:ea typeface="Arial"/>
                <a:cs typeface="Arial"/>
              </a:defRPr>
            </a:lvl3pPr>
            <a:lvl4pPr marL="1543050" indent="-171450">
              <a:defRPr sz="1400">
                <a:ea typeface="Arial"/>
                <a:cs typeface="Arial"/>
              </a:defRPr>
            </a:lvl4pPr>
            <a:lvl5pPr marL="2005013" indent="-176213">
              <a:buFont typeface="Lucida Grande"/>
              <a:buChar char="-"/>
              <a:defRPr sz="1400">
                <a:ea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5"/>
          <p:cNvSpPr>
            <a:spLocks noGrp="1"/>
          </p:cNvSpPr>
          <p:nvPr>
            <p:ph type="body" sz="quarter" idx="14"/>
          </p:nvPr>
        </p:nvSpPr>
        <p:spPr>
          <a:xfrm>
            <a:off x="4597400" y="1162050"/>
            <a:ext cx="3911600" cy="4954588"/>
          </a:xfrm>
          <a:prstGeom prst="rect">
            <a:avLst/>
          </a:prstGeom>
        </p:spPr>
        <p:txBody>
          <a:bodyPr vert="horz"/>
          <a:lstStyle>
            <a:lvl1pPr marL="168275" indent="-168275">
              <a:buClr>
                <a:srgbClr val="69BE28"/>
              </a:buClr>
              <a:defRPr sz="1800" b="0" i="0">
                <a:latin typeface="Arial"/>
                <a:ea typeface="Arial"/>
                <a:cs typeface="Arial"/>
              </a:defRPr>
            </a:lvl1pPr>
            <a:lvl2pPr marL="566738" indent="-168275">
              <a:buFont typeface="Lucida Grande"/>
              <a:buChar char="–"/>
              <a:defRPr sz="1600">
                <a:ea typeface="Arial"/>
                <a:cs typeface="Arial"/>
              </a:defRPr>
            </a:lvl2pPr>
            <a:lvl3pPr marL="1081088" indent="-166688">
              <a:spcAft>
                <a:spcPts val="1200"/>
              </a:spcAft>
              <a:buFont typeface="Lucida Grande"/>
              <a:buChar char="–"/>
              <a:defRPr sz="1400">
                <a:ea typeface="Arial"/>
                <a:cs typeface="Arial"/>
              </a:defRPr>
            </a:lvl3pPr>
            <a:lvl4pPr marL="1543050" indent="-171450">
              <a:defRPr sz="1400">
                <a:ea typeface="Arial"/>
                <a:cs typeface="Arial"/>
              </a:defRPr>
            </a:lvl4pPr>
            <a:lvl5pPr marL="2005013" indent="-176213">
              <a:buFont typeface="Lucida Grande"/>
              <a:buChar char="-"/>
              <a:defRPr sz="1400">
                <a:ea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15"/>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0E399355-5524-A643-B912-9D50E6C45F62}" type="slidenum">
              <a:rPr lang="en-GB"/>
              <a:pPr/>
              <a:t>‹#›</a:t>
            </a:fld>
            <a:endParaRPr lang="en-GB"/>
          </a:p>
        </p:txBody>
      </p:sp>
    </p:spTree>
    <p:extLst>
      <p:ext uri="{BB962C8B-B14F-4D97-AF65-F5344CB8AC3E}">
        <p14:creationId xmlns:p14="http://schemas.microsoft.com/office/powerpoint/2010/main" val="236870155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Only Slide">
    <p:spTree>
      <p:nvGrpSpPr>
        <p:cNvPr id="1" name=""/>
        <p:cNvGrpSpPr/>
        <p:nvPr/>
      </p:nvGrpSpPr>
      <p:grpSpPr>
        <a:xfrm>
          <a:off x="0" y="0"/>
          <a:ext cx="0" cy="0"/>
          <a:chOff x="0" y="0"/>
          <a:chExt cx="0" cy="0"/>
        </a:xfrm>
      </p:grpSpPr>
      <p:cxnSp>
        <p:nvCxnSpPr>
          <p:cNvPr id="6" name="Straight Connector 5"/>
          <p:cNvCxnSpPr/>
          <p:nvPr/>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7" name="TextBox 2"/>
          <p:cNvSpPr txBox="1">
            <a:spLocks noChangeArrowheads="1"/>
          </p:cNvSpPr>
          <p:nvPr/>
        </p:nvSpPr>
        <p:spPr bwMode="auto">
          <a:xfrm>
            <a:off x="1301750" y="6602413"/>
            <a:ext cx="2895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a:cs typeface="Arial" charset="0"/>
              </a:rPr>
              <a:t>© Hortonworks Inc</a:t>
            </a:r>
          </a:p>
        </p:txBody>
      </p:sp>
      <p:sp>
        <p:nvSpPr>
          <p:cNvPr id="4"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ea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4"/>
          </p:nvPr>
        </p:nvSpPr>
        <p:spPr>
          <a:xfrm>
            <a:off x="457200" y="1144588"/>
            <a:ext cx="8229600" cy="5219700"/>
          </a:xfrm>
          <a:prstGeom prst="rect">
            <a:avLst/>
          </a:prstGeom>
        </p:spPr>
        <p:txBody>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000">
                <a:ea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
        <p:nvSpPr>
          <p:cNvPr id="8" name="Slide Number Placeholder 5"/>
          <p:cNvSpPr>
            <a:spLocks noGrp="1"/>
          </p:cNvSpPr>
          <p:nvPr>
            <p:ph type="sldNum" sz="quarter" idx="15"/>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081FF97D-29D6-4845-96A2-B37949C00549}" type="slidenum">
              <a:rPr lang="en-GB"/>
              <a:pPr/>
              <a:t>‹#›</a:t>
            </a:fld>
            <a:endParaRPr lang="en-GB"/>
          </a:p>
        </p:txBody>
      </p:sp>
      <p:sp>
        <p:nvSpPr>
          <p:cNvPr id="9" name="Footer Placeholder 4"/>
          <p:cNvSpPr>
            <a:spLocks noGrp="1"/>
          </p:cNvSpPr>
          <p:nvPr>
            <p:ph type="ftr" sz="quarter" idx="16"/>
          </p:nvPr>
        </p:nvSpPr>
        <p:spPr>
          <a:xfrm>
            <a:off x="1301750" y="6470650"/>
            <a:ext cx="5251450" cy="265113"/>
          </a:xfrm>
          <a:prstGeom prst="rect">
            <a:avLst/>
          </a:prstGeom>
        </p:spPr>
        <p:txBody>
          <a:bodyPr vert="horz" lIns="91440" tIns="45720" rIns="91440" bIns="45720" rtlCol="0" anchor="ctr"/>
          <a:lstStyle>
            <a:lvl1pPr algn="l" fontAlgn="auto">
              <a:spcBef>
                <a:spcPts val="0"/>
              </a:spcBef>
              <a:spcAft>
                <a:spcPts val="0"/>
              </a:spcAft>
              <a:defRPr sz="800" dirty="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385710372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Title Slide">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1301750" y="6602413"/>
            <a:ext cx="2895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a:cs typeface="Arial" charset="0"/>
              </a:rPr>
              <a:t>© Hortonworks Inc.</a:t>
            </a:r>
          </a:p>
        </p:txBody>
      </p:sp>
      <p:sp>
        <p:nvSpPr>
          <p:cNvPr id="6" name="Text Placeholder 15"/>
          <p:cNvSpPr>
            <a:spLocks noGrp="1"/>
          </p:cNvSpPr>
          <p:nvPr>
            <p:ph type="body" sz="quarter" idx="11"/>
          </p:nvPr>
        </p:nvSpPr>
        <p:spPr>
          <a:xfrm>
            <a:off x="457200" y="493325"/>
            <a:ext cx="8229600" cy="5626488"/>
          </a:xfrm>
          <a:prstGeom prst="rect">
            <a:avLst/>
          </a:prstGeom>
        </p:spPr>
        <p:txBody>
          <a:bodyPr vert="horz"/>
          <a:lstStyle>
            <a:lvl1pPr marL="168275" indent="-168275">
              <a:buClr>
                <a:srgbClr val="69BE28"/>
              </a:buClr>
              <a:defRPr sz="1800" b="0" i="0">
                <a:latin typeface="Arial"/>
                <a:ea typeface="Arial"/>
                <a:cs typeface="Arial"/>
              </a:defRPr>
            </a:lvl1pPr>
            <a:lvl2pPr marL="566738" indent="-168275">
              <a:buFont typeface="Lucida Grande"/>
              <a:buChar char="–"/>
              <a:defRPr sz="1600" b="0">
                <a:ea typeface="Arial"/>
                <a:cs typeface="Arial"/>
              </a:defRPr>
            </a:lvl2pPr>
            <a:lvl3pPr marL="1081088" indent="-166688">
              <a:spcAft>
                <a:spcPts val="1200"/>
              </a:spcAft>
              <a:buFont typeface="Lucida Grande"/>
              <a:buChar char="–"/>
              <a:defRPr sz="1400" b="0">
                <a:ea typeface="Arial"/>
                <a:cs typeface="Arial"/>
              </a:defRPr>
            </a:lvl3pPr>
            <a:lvl4pPr marL="1543050" indent="-171450">
              <a:defRPr sz="1400" b="0">
                <a:ea typeface="Arial"/>
                <a:cs typeface="Arial"/>
              </a:defRPr>
            </a:lvl4pPr>
            <a:lvl5pPr marL="2005013" indent="-176213">
              <a:buFont typeface="Lucida Grande"/>
              <a:buChar char="-"/>
              <a:defRPr sz="1400" b="0">
                <a:ea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2"/>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227BA29B-A667-2E49-B512-9B27C2B7FA25}" type="slidenum">
              <a:rPr lang="en-GB"/>
              <a:pPr/>
              <a:t>‹#›</a:t>
            </a:fld>
            <a:endParaRPr lang="en-GB"/>
          </a:p>
        </p:txBody>
      </p:sp>
      <p:sp>
        <p:nvSpPr>
          <p:cNvPr id="5" name="Footer Placeholder 4"/>
          <p:cNvSpPr>
            <a:spLocks noGrp="1"/>
          </p:cNvSpPr>
          <p:nvPr>
            <p:ph type="ftr" sz="quarter" idx="13"/>
          </p:nvPr>
        </p:nvSpPr>
        <p:spPr>
          <a:xfrm>
            <a:off x="1301750" y="6453188"/>
            <a:ext cx="5251450" cy="265112"/>
          </a:xfrm>
          <a:prstGeom prst="rect">
            <a:avLst/>
          </a:prstGeom>
        </p:spPr>
        <p:txBody>
          <a:bodyPr vert="horz" lIns="91440" tIns="45720" rIns="91440" bIns="45720" rtlCol="0" anchor="ctr"/>
          <a:lstStyle>
            <a:lvl1pPr algn="l" fontAlgn="auto">
              <a:spcBef>
                <a:spcPts val="0"/>
              </a:spcBef>
              <a:spcAft>
                <a:spcPts val="0"/>
              </a:spcAft>
              <a:defRPr sz="800" dirty="0" smtClean="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915548651"/>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extBox 2"/>
          <p:cNvSpPr txBox="1">
            <a:spLocks noChangeArrowheads="1"/>
          </p:cNvSpPr>
          <p:nvPr/>
        </p:nvSpPr>
        <p:spPr bwMode="auto">
          <a:xfrm>
            <a:off x="1301750" y="6602413"/>
            <a:ext cx="28956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dirty="0">
                <a:cs typeface="Arial" charset="0"/>
              </a:rPr>
              <a:t>© Hortonworks Inc. </a:t>
            </a:r>
            <a:r>
              <a:rPr lang="en-GB" sz="800" dirty="0" smtClean="0">
                <a:cs typeface="Arial" charset="0"/>
              </a:rPr>
              <a:t>2016</a:t>
            </a:r>
            <a:endParaRPr lang="en-GB" sz="800" dirty="0">
              <a:cs typeface="Arial" charset="0"/>
            </a:endParaRPr>
          </a:p>
        </p:txBody>
      </p:sp>
      <p:sp>
        <p:nvSpPr>
          <p:cNvPr id="4"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ea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7BAFB573-C6A6-D241-B981-22D7EA7E7154}" type="slidenum">
              <a:rPr lang="en-GB"/>
              <a:pPr/>
              <a:t>‹#›</a:t>
            </a:fld>
            <a:endParaRPr lang="en-GB"/>
          </a:p>
        </p:txBody>
      </p:sp>
      <p:sp>
        <p:nvSpPr>
          <p:cNvPr id="7" name="Footer Placeholder 4"/>
          <p:cNvSpPr>
            <a:spLocks noGrp="1"/>
          </p:cNvSpPr>
          <p:nvPr>
            <p:ph type="ftr" sz="quarter" idx="11"/>
          </p:nvPr>
        </p:nvSpPr>
        <p:spPr>
          <a:xfrm>
            <a:off x="1301750" y="6453188"/>
            <a:ext cx="5251450" cy="265112"/>
          </a:xfrm>
          <a:prstGeom prst="rect">
            <a:avLst/>
          </a:prstGeom>
        </p:spPr>
        <p:txBody>
          <a:bodyPr vert="horz" lIns="91440" tIns="45720" rIns="91440" bIns="45720" rtlCol="0" anchor="ctr"/>
          <a:lstStyle>
            <a:lvl1pPr algn="l" fontAlgn="auto">
              <a:spcBef>
                <a:spcPts val="0"/>
              </a:spcBef>
              <a:spcAft>
                <a:spcPts val="0"/>
              </a:spcAft>
              <a:defRPr sz="800" dirty="0" smtClean="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568549898"/>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Picture Slide">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1288573" y="6602413"/>
            <a:ext cx="299450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dirty="0">
                <a:cs typeface="Arial" charset="0"/>
              </a:rPr>
              <a:t>© Hortonworks Inc. </a:t>
            </a:r>
            <a:r>
              <a:rPr lang="en-GB" sz="800" dirty="0" smtClean="0">
                <a:cs typeface="Arial" charset="0"/>
              </a:rPr>
              <a:t>2016</a:t>
            </a:r>
            <a:endParaRPr lang="en-GB" sz="800" dirty="0">
              <a:cs typeface="Arial" charset="0"/>
            </a:endParaRPr>
          </a:p>
        </p:txBody>
      </p:sp>
      <p:cxnSp>
        <p:nvCxnSpPr>
          <p:cNvPr id="7" name="Straight Connector 6"/>
          <p:cNvCxnSpPr/>
          <p:nvPr/>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ea typeface="Arial"/>
                <a:cs typeface="Arial"/>
              </a:defRPr>
            </a:lvl1pPr>
          </a:lstStyle>
          <a:p>
            <a:r>
              <a:rPr lang="en-US" smtClean="0"/>
              <a:t>Click to edit Master title style</a:t>
            </a:r>
            <a:endParaRPr lang="en-US" dirty="0"/>
          </a:p>
        </p:txBody>
      </p:sp>
      <p:sp>
        <p:nvSpPr>
          <p:cNvPr id="11" name="Text Placeholder 15"/>
          <p:cNvSpPr>
            <a:spLocks noGrp="1"/>
          </p:cNvSpPr>
          <p:nvPr>
            <p:ph type="body" sz="quarter" idx="11"/>
          </p:nvPr>
        </p:nvSpPr>
        <p:spPr>
          <a:xfrm>
            <a:off x="457200" y="1165225"/>
            <a:ext cx="4114800" cy="4954588"/>
          </a:xfrm>
          <a:prstGeom prst="rect">
            <a:avLst/>
          </a:prstGeom>
        </p:spPr>
        <p:txBody>
          <a:bodyPr vert="horz"/>
          <a:lstStyle>
            <a:lvl1pPr marL="168275" indent="-168275">
              <a:buClr>
                <a:srgbClr val="69BE28"/>
              </a:buClr>
              <a:defRPr sz="1800" b="1" i="0">
                <a:latin typeface="Arial"/>
                <a:ea typeface="Arial"/>
                <a:cs typeface="Arial"/>
              </a:defRPr>
            </a:lvl1pPr>
            <a:lvl2pPr marL="566738" indent="-168275">
              <a:buFont typeface="Lucida Grande"/>
              <a:buChar char="–"/>
              <a:defRPr sz="1600">
                <a:ea typeface="Arial"/>
                <a:cs typeface="Arial"/>
              </a:defRPr>
            </a:lvl2pPr>
            <a:lvl3pPr marL="1081088" indent="-166688">
              <a:spcAft>
                <a:spcPts val="1200"/>
              </a:spcAft>
              <a:buFont typeface="Lucida Grande"/>
              <a:buChar char="–"/>
              <a:defRPr sz="1400">
                <a:ea typeface="Arial"/>
                <a:cs typeface="Arial"/>
              </a:defRPr>
            </a:lvl3pPr>
            <a:lvl4pPr marL="1543050" indent="-171450">
              <a:defRPr sz="1400">
                <a:ea typeface="Arial"/>
                <a:cs typeface="Arial"/>
              </a:defRPr>
            </a:lvl4pPr>
            <a:lvl5pPr marL="2005013" indent="-176213">
              <a:buFont typeface="Lucida Grande"/>
              <a:buChar char="-"/>
              <a:defRPr sz="1400">
                <a:ea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4"/>
          </p:nvPr>
        </p:nvSpPr>
        <p:spPr>
          <a:xfrm>
            <a:off x="4686300" y="1165225"/>
            <a:ext cx="4000500" cy="4954588"/>
          </a:xfrm>
          <a:prstGeom prst="rect">
            <a:avLst/>
          </a:prstGeom>
        </p:spPr>
        <p:txBody>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000">
                <a:ea typeface="Arial"/>
                <a:cs typeface="Arial"/>
              </a:defRPr>
            </a:lvl1p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15"/>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0F7792E8-502B-714F-8F38-2977441913DB}" type="slidenum">
              <a:rPr lang="en-GB"/>
              <a:pPr/>
              <a:t>‹#›</a:t>
            </a:fld>
            <a:endParaRPr lang="en-GB"/>
          </a:p>
        </p:txBody>
      </p:sp>
      <p:sp>
        <p:nvSpPr>
          <p:cNvPr id="9" name="Footer Placeholder 4"/>
          <p:cNvSpPr>
            <a:spLocks noGrp="1"/>
          </p:cNvSpPr>
          <p:nvPr>
            <p:ph type="ftr" sz="quarter" idx="16"/>
          </p:nvPr>
        </p:nvSpPr>
        <p:spPr>
          <a:xfrm>
            <a:off x="1387475" y="6348014"/>
            <a:ext cx="5251450" cy="265113"/>
          </a:xfrm>
          <a:prstGeom prst="rect">
            <a:avLst/>
          </a:prstGeom>
        </p:spPr>
        <p:txBody>
          <a:bodyPr vert="horz" lIns="91440" tIns="45720" rIns="91440" bIns="45720" rtlCol="0" anchor="ctr"/>
          <a:lstStyle>
            <a:lvl1pPr algn="l" fontAlgn="auto">
              <a:spcBef>
                <a:spcPts val="0"/>
              </a:spcBef>
              <a:spcAft>
                <a:spcPts val="0"/>
              </a:spcAft>
              <a:defRPr sz="800" dirty="0" smtClean="0">
                <a:solidFill>
                  <a:schemeClr val="tx1"/>
                </a:solidFill>
                <a:latin typeface="+mn-lt"/>
                <a:ea typeface="+mn-ea"/>
                <a:cs typeface="+mn-cs"/>
              </a:defRPr>
            </a:lvl1pPr>
          </a:lstStyle>
          <a:p>
            <a:pPr>
              <a:defRPr/>
            </a:pPr>
            <a:endParaRPr lang="en-US" dirty="0"/>
          </a:p>
        </p:txBody>
      </p:sp>
    </p:spTree>
    <p:extLst>
      <p:ext uri="{BB962C8B-B14F-4D97-AF65-F5344CB8AC3E}">
        <p14:creationId xmlns:p14="http://schemas.microsoft.com/office/powerpoint/2010/main" val="893293319"/>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1" descr="Tittle_Page.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427038" y="6602413"/>
            <a:ext cx="330517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spcBef>
                <a:spcPct val="20000"/>
              </a:spcBef>
              <a:buFont typeface="Arial" charset="0"/>
              <a:buNone/>
            </a:pPr>
            <a:r>
              <a:rPr lang="en-GB" sz="800" dirty="0">
                <a:cs typeface="Arial" charset="0"/>
              </a:rPr>
              <a:t>© Hortonworks Inc. </a:t>
            </a:r>
            <a:r>
              <a:rPr lang="en-GB" sz="800" dirty="0" smtClean="0">
                <a:cs typeface="Arial" charset="0"/>
              </a:rPr>
              <a:t>2016</a:t>
            </a:r>
            <a:endParaRPr lang="en-GB" sz="800" dirty="0">
              <a:cs typeface="Arial" charset="0"/>
            </a:endParaRPr>
          </a:p>
        </p:txBody>
      </p:sp>
      <p:sp>
        <p:nvSpPr>
          <p:cNvPr id="7" name="Title 1"/>
          <p:cNvSpPr>
            <a:spLocks noGrp="1"/>
          </p:cNvSpPr>
          <p:nvPr>
            <p:ph type="ctrTitle"/>
          </p:nvPr>
        </p:nvSpPr>
        <p:spPr>
          <a:xfrm>
            <a:off x="426916" y="2015289"/>
            <a:ext cx="8259884" cy="986653"/>
          </a:xfrm>
          <a:prstGeom prst="rect">
            <a:avLst/>
          </a:prstGeom>
        </p:spPr>
        <p:txBody>
          <a:bodyPr anchor="t">
            <a:noAutofit/>
          </a:bodyPr>
          <a:lstStyle>
            <a:lvl1pPr marL="0" indent="0" algn="l" defTabSz="454025">
              <a:tabLst/>
              <a:defRPr sz="5400" baseline="0">
                <a:latin typeface="Arial"/>
                <a:ea typeface="Arial"/>
                <a:cs typeface="Arial"/>
              </a:defRPr>
            </a:lvl1pPr>
          </a:lstStyle>
          <a:p>
            <a:r>
              <a:rPr lang="en-US" smtClean="0"/>
              <a:t>Click to edit Master title style</a:t>
            </a:r>
            <a:endParaRPr lang="en-US" dirty="0"/>
          </a:p>
        </p:txBody>
      </p:sp>
      <p:sp>
        <p:nvSpPr>
          <p:cNvPr id="8" name="Subtitle 2"/>
          <p:cNvSpPr>
            <a:spLocks noGrp="1"/>
          </p:cNvSpPr>
          <p:nvPr>
            <p:ph type="subTitle" idx="1"/>
          </p:nvPr>
        </p:nvSpPr>
        <p:spPr>
          <a:xfrm>
            <a:off x="426916" y="3001942"/>
            <a:ext cx="8259884" cy="640270"/>
          </a:xfrm>
          <a:prstGeom prst="rect">
            <a:avLst/>
          </a:prstGeom>
        </p:spPr>
        <p:txBody>
          <a:bodyPr>
            <a:normAutofit/>
          </a:bodyPr>
          <a:lstStyle>
            <a:lvl1pPr marL="0" indent="0" algn="l">
              <a:buNone/>
              <a:defRPr sz="2800">
                <a:solidFill>
                  <a:srgbClr val="7F7F7F"/>
                </a:solidFill>
                <a:latin typeface="Arial"/>
                <a:ea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0"/>
          </p:nvPr>
        </p:nvSpPr>
        <p:spPr>
          <a:xfrm>
            <a:off x="6553200" y="64658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r>
              <a:rPr lang="en-GB"/>
              <a:t>Page </a:t>
            </a:r>
            <a:fld id="{ACCE84EB-C009-E048-8977-D6D07A17D275}" type="slidenum">
              <a:rPr lang="en-GB"/>
              <a:pPr/>
              <a:t>‹#›</a:t>
            </a:fld>
            <a:endParaRPr lang="en-GB"/>
          </a:p>
        </p:txBody>
      </p:sp>
      <p:sp>
        <p:nvSpPr>
          <p:cNvPr id="9" name="Footer Placeholder 4"/>
          <p:cNvSpPr>
            <a:spLocks noGrp="1"/>
          </p:cNvSpPr>
          <p:nvPr>
            <p:ph type="ftr" sz="quarter" idx="11"/>
          </p:nvPr>
        </p:nvSpPr>
        <p:spPr>
          <a:xfrm>
            <a:off x="427038" y="6337301"/>
            <a:ext cx="5251450" cy="265112"/>
          </a:xfrm>
          <a:prstGeom prst="rect">
            <a:avLst/>
          </a:prstGeom>
        </p:spPr>
        <p:txBody>
          <a:bodyPr vert="horz" lIns="91440" tIns="45720" rIns="91440" bIns="45720" rtlCol="0" anchor="ctr"/>
          <a:lstStyle>
            <a:lvl1pPr algn="l" fontAlgn="auto">
              <a:spcBef>
                <a:spcPts val="0"/>
              </a:spcBef>
              <a:spcAft>
                <a:spcPts val="0"/>
              </a:spcAft>
              <a:defRPr sz="800" dirty="0">
                <a:solidFill>
                  <a:schemeClr val="tx1"/>
                </a:solidFill>
                <a:latin typeface="+mn-lt"/>
                <a:ea typeface="+mn-ea"/>
                <a:cs typeface="+mn-cs"/>
              </a:defRPr>
            </a:lvl1pPr>
          </a:lstStyle>
          <a:p>
            <a:pPr>
              <a:defRPr/>
            </a:pPr>
            <a:endParaRPr lang="en-US" dirty="0"/>
          </a:p>
        </p:txBody>
      </p:sp>
    </p:spTree>
    <p:extLst>
      <p:ext uri="{BB962C8B-B14F-4D97-AF65-F5344CB8AC3E}">
        <p14:creationId xmlns:p14="http://schemas.microsoft.com/office/powerpoint/2010/main" val="3068873562"/>
      </p:ext>
    </p:extLst>
  </p:cSld>
  <p:clrMapOvr>
    <a:masterClrMapping/>
  </p:clrMapOvr>
  <p:transition spd="slow"/>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spd="slow"/>
  <p:hf hdr="0" dt="0"/>
  <p:txStyles>
    <p:titleStyle>
      <a:lvl1pPr algn="l" defTabSz="457200" rtl="0" eaLnBrk="1" fontAlgn="base" hangingPunct="1">
        <a:spcBef>
          <a:spcPct val="0"/>
        </a:spcBef>
        <a:spcAft>
          <a:spcPct val="0"/>
        </a:spcAft>
        <a:defRPr sz="3600" kern="1200">
          <a:solidFill>
            <a:schemeClr val="tx1"/>
          </a:solidFill>
          <a:latin typeface="+mj-lt"/>
          <a:ea typeface="ＭＳ Ｐゴシック" charset="0"/>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ctrTitle"/>
          </p:nvPr>
        </p:nvSpPr>
        <p:spPr bwMode="auto">
          <a:xfrm>
            <a:off x="427038" y="1563688"/>
            <a:ext cx="8431212" cy="1114425"/>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GB" sz="4800" dirty="0" smtClean="0">
                <a:latin typeface="Arial" charset="0"/>
                <a:ea typeface="ＭＳ Ｐゴシック" charset="0"/>
                <a:cs typeface="Arial" charset="0"/>
              </a:rPr>
              <a:t>Hadoop and Kerberos: </a:t>
            </a:r>
            <a:br>
              <a:rPr lang="en-GB" sz="4800" dirty="0" smtClean="0">
                <a:latin typeface="Arial" charset="0"/>
                <a:ea typeface="ＭＳ Ｐゴシック" charset="0"/>
                <a:cs typeface="Arial" charset="0"/>
              </a:rPr>
            </a:br>
            <a:r>
              <a:rPr lang="en-GB" sz="4800" dirty="0" smtClean="0">
                <a:latin typeface="Arial" charset="0"/>
                <a:ea typeface="ＭＳ Ｐゴシック" charset="0"/>
                <a:cs typeface="Arial" charset="0"/>
              </a:rPr>
              <a:t>The madness beyond the gate</a:t>
            </a:r>
            <a:endParaRPr lang="en-GB" sz="4800" dirty="0">
              <a:latin typeface="Arial" charset="0"/>
              <a:ea typeface="ＭＳ Ｐゴシック" charset="0"/>
              <a:cs typeface="Arial" charset="0"/>
            </a:endParaRPr>
          </a:p>
        </p:txBody>
      </p:sp>
      <p:sp>
        <p:nvSpPr>
          <p:cNvPr id="3" name="Subtitle 2"/>
          <p:cNvSpPr>
            <a:spLocks noGrp="1"/>
          </p:cNvSpPr>
          <p:nvPr>
            <p:ph type="subTitle" idx="1"/>
          </p:nvPr>
        </p:nvSpPr>
        <p:spPr>
          <a:xfrm>
            <a:off x="352814" y="4651029"/>
            <a:ext cx="7632700" cy="1680863"/>
          </a:xfrm>
        </p:spPr>
        <p:txBody>
          <a:bodyPr>
            <a:normAutofit fontScale="92500" lnSpcReduction="20000"/>
          </a:bodyPr>
          <a:lstStyle/>
          <a:p>
            <a:pPr>
              <a:defRPr/>
            </a:pPr>
            <a:r>
              <a:rPr lang="en-US" dirty="0" smtClean="0"/>
              <a:t>Steve Loughran</a:t>
            </a:r>
          </a:p>
          <a:p>
            <a:pPr>
              <a:defRPr/>
            </a:pPr>
            <a:r>
              <a:rPr lang="en-US" dirty="0" smtClean="0"/>
              <a:t>stevel@hortonworks.com</a:t>
            </a:r>
          </a:p>
          <a:p>
            <a:pPr>
              <a:defRPr/>
            </a:pPr>
            <a:r>
              <a:rPr lang="en-US" dirty="0" smtClean="0"/>
              <a:t>@steveloughran</a:t>
            </a:r>
          </a:p>
          <a:p>
            <a:pPr>
              <a:defRPr/>
            </a:pPr>
            <a:r>
              <a:rPr lang="en-US" dirty="0" smtClean="0"/>
              <a:t>2016</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Kerberos:</a:t>
            </a:r>
            <a:br>
              <a:rPr lang="en-US" dirty="0" smtClean="0"/>
            </a:br>
            <a:r>
              <a:rPr lang="en-US" dirty="0" smtClean="0"/>
              <a:t>the dog at the gate to hell</a:t>
            </a:r>
            <a:endParaRPr lang="en-US" dirty="0"/>
          </a:p>
        </p:txBody>
      </p:sp>
      <p:sp>
        <p:nvSpPr>
          <p:cNvPr id="4" name="Slide Number Placeholder 3"/>
          <p:cNvSpPr>
            <a:spLocks noGrp="1"/>
          </p:cNvSpPr>
          <p:nvPr>
            <p:ph type="sldNum" sz="quarter" idx="10"/>
          </p:nvPr>
        </p:nvSpPr>
        <p:spPr/>
        <p:txBody>
          <a:bodyPr/>
          <a:lstStyle/>
          <a:p>
            <a:r>
              <a:rPr lang="en-GB" smtClean="0"/>
              <a:t>Page </a:t>
            </a:r>
            <a:fld id="{ACCE84EB-C009-E048-8977-D6D07A17D275}" type="slidenum">
              <a:rPr lang="en-GB" smtClean="0"/>
              <a:pPr/>
              <a:t>10</a:t>
            </a:fld>
            <a:endParaRPr lang="en-GB"/>
          </a:p>
        </p:txBody>
      </p:sp>
      <p:sp>
        <p:nvSpPr>
          <p:cNvPr id="5" name="Footer Placeholder 4"/>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90135829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4635167170_679e49f81c_o.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8187" y="-9952"/>
            <a:ext cx="8418613" cy="6854738"/>
          </a:xfrm>
          <a:prstGeom prst="rect">
            <a:avLst/>
          </a:prstGeom>
        </p:spPr>
      </p:pic>
      <p:sp>
        <p:nvSpPr>
          <p:cNvPr id="7" name="Subtitle 6"/>
          <p:cNvSpPr>
            <a:spLocks noGrp="1"/>
          </p:cNvSpPr>
          <p:nvPr>
            <p:ph type="body" sz="quarter" idx="11"/>
          </p:nvPr>
        </p:nvSpPr>
        <p:spPr>
          <a:xfrm>
            <a:off x="795187" y="4316349"/>
            <a:ext cx="7385050" cy="791925"/>
          </a:xfrm>
        </p:spPr>
        <p:txBody>
          <a:bodyPr anchor="b"/>
          <a:lstStyle/>
          <a:p>
            <a:pPr marL="0" indent="0">
              <a:buNone/>
              <a:defRPr/>
            </a:pPr>
            <a:r>
              <a:rPr lang="en-US" sz="3000" dirty="0" smtClean="0">
                <a:solidFill>
                  <a:schemeClr val="accent1">
                    <a:lumMod val="40000"/>
                    <a:lumOff val="60000"/>
                  </a:schemeClr>
                </a:solidFill>
              </a:rPr>
              <a:t>This is not a metaphor</a:t>
            </a:r>
          </a:p>
        </p:txBody>
      </p:sp>
      <p:sp>
        <p:nvSpPr>
          <p:cNvPr id="3" name="Rectangle 2"/>
          <p:cNvSpPr/>
          <p:nvPr/>
        </p:nvSpPr>
        <p:spPr>
          <a:xfrm>
            <a:off x="6528111" y="6523236"/>
            <a:ext cx="2158689" cy="307777"/>
          </a:xfrm>
          <a:prstGeom prst="rect">
            <a:avLst/>
          </a:prstGeom>
        </p:spPr>
        <p:txBody>
          <a:bodyPr wrap="none">
            <a:spAutoFit/>
          </a:bodyPr>
          <a:lstStyle/>
          <a:p>
            <a:pPr eaLnBrk="1" hangingPunct="1"/>
            <a:r>
              <a:rPr lang="en-GB" sz="1400" dirty="0" smtClean="0">
                <a:solidFill>
                  <a:schemeClr val="accent1">
                    <a:lumMod val="40000"/>
                    <a:lumOff val="60000"/>
                  </a:schemeClr>
                </a:solidFill>
                <a:latin typeface="Calibri" charset="0"/>
                <a:cs typeface="Arial" charset="0"/>
              </a:rPr>
              <a:t>Art: Andrés </a:t>
            </a:r>
            <a:r>
              <a:rPr lang="en-GB" sz="1400" dirty="0" err="1">
                <a:solidFill>
                  <a:schemeClr val="accent1">
                    <a:lumMod val="40000"/>
                    <a:lumOff val="60000"/>
                  </a:schemeClr>
                </a:solidFill>
                <a:latin typeface="Calibri" charset="0"/>
                <a:cs typeface="Arial" charset="0"/>
              </a:rPr>
              <a:t>Álvarez</a:t>
            </a:r>
            <a:r>
              <a:rPr lang="en-GB" sz="1400" dirty="0">
                <a:solidFill>
                  <a:schemeClr val="accent1">
                    <a:lumMod val="40000"/>
                    <a:lumOff val="60000"/>
                  </a:schemeClr>
                </a:solidFill>
                <a:latin typeface="Calibri" charset="0"/>
                <a:cs typeface="Arial" charset="0"/>
              </a:rPr>
              <a:t> Iglesias</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smtClean="0"/>
              <a:t>Page </a:t>
            </a:r>
            <a:fld id="{227BA29B-A667-2E49-B512-9B27C2B7FA25}" type="slidenum">
              <a:rPr lang="en-GB" smtClean="0"/>
              <a:pPr/>
              <a:t>12</a:t>
            </a:fld>
            <a:endParaRPr lang="en-GB"/>
          </a:p>
        </p:txBody>
      </p:sp>
      <p:sp>
        <p:nvSpPr>
          <p:cNvPr id="4" name="Footer Placeholder 3"/>
          <p:cNvSpPr>
            <a:spLocks noGrp="1"/>
          </p:cNvSpPr>
          <p:nvPr>
            <p:ph type="ftr" sz="quarter" idx="13"/>
          </p:nvPr>
        </p:nvSpPr>
        <p:spPr/>
        <p:txBody>
          <a:bodyPr/>
          <a:lstStyle/>
          <a:p>
            <a:pPr>
              <a:defRPr/>
            </a:pP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52823639"/>
              </p:ext>
            </p:extLst>
          </p:nvPr>
        </p:nvGraphicFramePr>
        <p:xfrm>
          <a:off x="214040" y="819108"/>
          <a:ext cx="8704324" cy="4859920"/>
        </p:xfrm>
        <a:graphic>
          <a:graphicData uri="http://schemas.openxmlformats.org/drawingml/2006/table">
            <a:tbl>
              <a:tblPr firstRow="1" bandRow="1">
                <a:tableStyleId>{3C2FFA5D-87B4-456A-9821-1D502468CF0F}</a:tableStyleId>
              </a:tblPr>
              <a:tblGrid>
                <a:gridCol w="4352162"/>
                <a:gridCol w="4352162"/>
              </a:tblGrid>
              <a:tr h="777621">
                <a:tc>
                  <a:txBody>
                    <a:bodyPr/>
                    <a:lstStyle/>
                    <a:p>
                      <a:pPr algn="ctr"/>
                      <a:r>
                        <a:rPr lang="en-US" sz="3200" dirty="0" smtClean="0"/>
                        <a:t>HP Lovecraft</a:t>
                      </a:r>
                      <a:endParaRPr lang="en-US" sz="3200" dirty="0"/>
                    </a:p>
                  </a:txBody>
                  <a:tcPr/>
                </a:tc>
                <a:tc>
                  <a:txBody>
                    <a:bodyPr/>
                    <a:lstStyle/>
                    <a:p>
                      <a:pPr algn="ctr"/>
                      <a:r>
                        <a:rPr lang="en-US" sz="3200" dirty="0" smtClean="0"/>
                        <a:t>Kerberos</a:t>
                      </a:r>
                      <a:endParaRPr lang="en-US" sz="3200" dirty="0"/>
                    </a:p>
                  </a:txBody>
                  <a:tcPr/>
                </a:tc>
              </a:tr>
              <a:tr h="777621">
                <a:tc>
                  <a:txBody>
                    <a:bodyPr/>
                    <a:lstStyle/>
                    <a:p>
                      <a:r>
                        <a:rPr lang="en-US" sz="2200" dirty="0" smtClean="0"/>
                        <a:t>Evil</a:t>
                      </a:r>
                      <a:r>
                        <a:rPr lang="en-US" sz="2200" baseline="0" dirty="0" smtClean="0"/>
                        <a:t> lurking in New England</a:t>
                      </a:r>
                      <a:endParaRPr lang="en-US" sz="2200" dirty="0"/>
                    </a:p>
                  </a:txBody>
                  <a:tcPr/>
                </a:tc>
                <a:tc>
                  <a:txBody>
                    <a:bodyPr/>
                    <a:lstStyle/>
                    <a:p>
                      <a:r>
                        <a:rPr lang="en-US" sz="2200" dirty="0" smtClean="0"/>
                        <a:t>MIT Project Athena </a:t>
                      </a:r>
                      <a:endParaRPr lang="en-US" sz="2200" dirty="0"/>
                    </a:p>
                  </a:txBody>
                  <a:tcPr/>
                </a:tc>
              </a:tr>
              <a:tr h="777621">
                <a:tc>
                  <a:txBody>
                    <a:bodyPr/>
                    <a:lstStyle/>
                    <a:p>
                      <a:r>
                        <a:rPr lang="en-US" sz="2200" dirty="0" smtClean="0"/>
                        <a:t>Ancient, inhuman deities</a:t>
                      </a:r>
                      <a:endParaRPr lang="en-US" sz="2200" dirty="0"/>
                    </a:p>
                  </a:txBody>
                  <a:tcPr/>
                </a:tc>
                <a:tc>
                  <a:txBody>
                    <a:bodyPr/>
                    <a:lstStyle/>
                    <a:p>
                      <a:r>
                        <a:rPr lang="en-US" sz="2200" dirty="0" smtClean="0"/>
                        <a:t>Kerberos Domain Controller</a:t>
                      </a:r>
                      <a:endParaRPr lang="en-US" sz="2200" dirty="0"/>
                    </a:p>
                  </a:txBody>
                  <a:tcPr/>
                </a:tc>
              </a:tr>
              <a:tr h="874718">
                <a:tc>
                  <a:txBody>
                    <a:bodyPr/>
                    <a:lstStyle/>
                    <a:p>
                      <a:r>
                        <a:rPr lang="en-US" sz="2200" dirty="0" smtClean="0"/>
                        <a:t>Manuscripts to drive the reader</a:t>
                      </a:r>
                      <a:r>
                        <a:rPr lang="en-US" sz="2200" baseline="0" dirty="0" smtClean="0"/>
                        <a:t> </a:t>
                      </a:r>
                      <a:r>
                        <a:rPr lang="en-US" sz="2200" dirty="0" smtClean="0"/>
                        <a:t>insane</a:t>
                      </a:r>
                      <a:endParaRPr lang="en-US" sz="2200" dirty="0"/>
                    </a:p>
                  </a:txBody>
                  <a:tcPr/>
                </a:tc>
                <a:tc>
                  <a:txBody>
                    <a:bodyPr/>
                    <a:lstStyle/>
                    <a:p>
                      <a:r>
                        <a:rPr lang="en-US" sz="2200" dirty="0" smtClean="0"/>
                        <a:t>IETF RFC 4120 </a:t>
                      </a:r>
                      <a:endParaRPr lang="en-US" sz="2200" dirty="0"/>
                    </a:p>
                  </a:txBody>
                  <a:tcPr/>
                </a:tc>
              </a:tr>
              <a:tr h="777621">
                <a:tc>
                  <a:txBody>
                    <a:bodyPr/>
                    <a:lstStyle/>
                    <a:p>
                      <a:r>
                        <a:rPr lang="en-US" sz="2200" dirty="0" smtClean="0"/>
                        <a:t>Entities never spoken</a:t>
                      </a:r>
                      <a:r>
                        <a:rPr lang="en-US" sz="2200" baseline="0" dirty="0" smtClean="0"/>
                        <a:t> of aloud</a:t>
                      </a:r>
                      <a:endParaRPr lang="en-US" sz="2200" dirty="0"/>
                    </a:p>
                  </a:txBody>
                  <a:tcPr/>
                </a:tc>
                <a:tc>
                  <a:txBody>
                    <a:bodyPr/>
                    <a:lstStyle/>
                    <a:p>
                      <a:r>
                        <a:rPr lang="en-US" sz="2200" dirty="0" err="1" smtClean="0">
                          <a:latin typeface="Consolas"/>
                          <a:cs typeface="Consolas"/>
                        </a:rPr>
                        <a:t>UserGroupInformation</a:t>
                      </a:r>
                      <a:endParaRPr lang="en-US" sz="2200" dirty="0">
                        <a:latin typeface="Consolas"/>
                        <a:cs typeface="Consolas"/>
                      </a:endParaRPr>
                    </a:p>
                  </a:txBody>
                  <a:tcPr/>
                </a:tc>
              </a:tr>
              <a:tr h="874718">
                <a:tc>
                  <a:txBody>
                    <a:bodyPr/>
                    <a:lstStyle/>
                    <a:p>
                      <a:r>
                        <a:rPr lang="en-US" sz="2200" dirty="0" smtClean="0"/>
                        <a:t>Doomed explorers of darkness</a:t>
                      </a:r>
                      <a:endParaRPr lang="en-US" sz="2200" dirty="0"/>
                    </a:p>
                  </a:txBody>
                  <a:tcPr/>
                </a:tc>
                <a:tc>
                  <a:txBody>
                    <a:bodyPr/>
                    <a:lstStyle/>
                    <a:p>
                      <a:r>
                        <a:rPr lang="en-US" sz="2200" i="1" dirty="0" smtClean="0"/>
                        <a:t>You</a:t>
                      </a:r>
                      <a:endParaRPr lang="en-US" sz="2200" i="1" dirty="0"/>
                    </a:p>
                  </a:txBody>
                  <a:tcPr/>
                </a:tc>
              </a:tr>
            </a:tbl>
          </a:graphicData>
        </a:graphic>
      </p:graphicFrame>
    </p:spTree>
    <p:extLst>
      <p:ext uri="{BB962C8B-B14F-4D97-AF65-F5344CB8AC3E}">
        <p14:creationId xmlns:p14="http://schemas.microsoft.com/office/powerpoint/2010/main" val="1122664106"/>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7407062" y="2551936"/>
            <a:ext cx="882437" cy="769213"/>
            <a:chOff x="917689" y="3496375"/>
            <a:chExt cx="994958" cy="926381"/>
          </a:xfrm>
        </p:grpSpPr>
        <p:sp>
          <p:nvSpPr>
            <p:cNvPr id="91" name="Rectangle 90"/>
            <p:cNvSpPr/>
            <p:nvPr/>
          </p:nvSpPr>
          <p:spPr>
            <a:xfrm>
              <a:off x="917689" y="3496375"/>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91" descr="Access Contr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9838" y="3554900"/>
              <a:ext cx="780288" cy="780288"/>
            </a:xfrm>
            <a:prstGeom prst="rect">
              <a:avLst/>
            </a:prstGeom>
          </p:spPr>
        </p:pic>
        <p:sp>
          <p:nvSpPr>
            <p:cNvPr id="93" name="TextBox 92"/>
            <p:cNvSpPr txBox="1"/>
            <p:nvPr/>
          </p:nvSpPr>
          <p:spPr>
            <a:xfrm>
              <a:off x="1487065" y="4182428"/>
              <a:ext cx="425582" cy="216337"/>
            </a:xfrm>
            <a:prstGeom prst="rect">
              <a:avLst/>
            </a:prstGeom>
          </p:spPr>
          <p:txBody>
            <a:bodyPr vert="horz" wrap="square" lIns="91440" tIns="45720" rIns="91440" bIns="45720" rtlCol="0">
              <a:noAutofit/>
            </a:bodyPr>
            <a:lstStyle/>
            <a:p>
              <a:pPr algn="ctr" fontAlgn="auto">
                <a:spcBef>
                  <a:spcPct val="20000"/>
                </a:spcBef>
                <a:spcAft>
                  <a:spcPts val="0"/>
                </a:spcAft>
              </a:pPr>
              <a:endParaRPr lang="en-US" sz="1200" dirty="0" smtClean="0">
                <a:solidFill>
                  <a:srgbClr val="000000"/>
                </a:solidFill>
                <a:latin typeface="Consolas"/>
                <a:ea typeface="+mn-ea"/>
                <a:cs typeface="Consolas"/>
              </a:endParaRPr>
            </a:p>
          </p:txBody>
        </p:sp>
      </p:grpSp>
      <p:grpSp>
        <p:nvGrpSpPr>
          <p:cNvPr id="86" name="Group 85"/>
          <p:cNvGrpSpPr/>
          <p:nvPr/>
        </p:nvGrpSpPr>
        <p:grpSpPr>
          <a:xfrm>
            <a:off x="7235673" y="2633291"/>
            <a:ext cx="882437" cy="769213"/>
            <a:chOff x="917689" y="3496375"/>
            <a:chExt cx="994958" cy="926381"/>
          </a:xfrm>
        </p:grpSpPr>
        <p:sp>
          <p:nvSpPr>
            <p:cNvPr id="87" name="Rectangle 86"/>
            <p:cNvSpPr/>
            <p:nvPr/>
          </p:nvSpPr>
          <p:spPr>
            <a:xfrm>
              <a:off x="917689" y="3496375"/>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8" name="Picture 87" descr="Access Contr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9838" y="3554900"/>
              <a:ext cx="780288" cy="780288"/>
            </a:xfrm>
            <a:prstGeom prst="rect">
              <a:avLst/>
            </a:prstGeom>
          </p:spPr>
        </p:pic>
        <p:sp>
          <p:nvSpPr>
            <p:cNvPr id="89" name="TextBox 88"/>
            <p:cNvSpPr txBox="1"/>
            <p:nvPr/>
          </p:nvSpPr>
          <p:spPr>
            <a:xfrm>
              <a:off x="1487065" y="4182428"/>
              <a:ext cx="425582" cy="216337"/>
            </a:xfrm>
            <a:prstGeom prst="rect">
              <a:avLst/>
            </a:prstGeom>
          </p:spPr>
          <p:txBody>
            <a:bodyPr vert="horz" wrap="square" lIns="91440" tIns="45720" rIns="91440" bIns="45720" rtlCol="0">
              <a:noAutofit/>
            </a:bodyPr>
            <a:lstStyle/>
            <a:p>
              <a:pPr algn="ctr" fontAlgn="auto">
                <a:spcBef>
                  <a:spcPct val="20000"/>
                </a:spcBef>
                <a:spcAft>
                  <a:spcPts val="0"/>
                </a:spcAft>
              </a:pPr>
              <a:endParaRPr lang="en-US" sz="1200" dirty="0" smtClean="0">
                <a:solidFill>
                  <a:srgbClr val="000000"/>
                </a:solidFill>
                <a:latin typeface="Consolas"/>
                <a:ea typeface="+mn-ea"/>
                <a:cs typeface="Consolas"/>
              </a:endParaRPr>
            </a:p>
          </p:txBody>
        </p:sp>
      </p:grpSp>
      <p:grpSp>
        <p:nvGrpSpPr>
          <p:cNvPr id="78" name="Group 77"/>
          <p:cNvGrpSpPr/>
          <p:nvPr/>
        </p:nvGrpSpPr>
        <p:grpSpPr>
          <a:xfrm>
            <a:off x="7001874" y="2727162"/>
            <a:ext cx="882437" cy="769213"/>
            <a:chOff x="917689" y="3496375"/>
            <a:chExt cx="994958" cy="926381"/>
          </a:xfrm>
        </p:grpSpPr>
        <p:sp>
          <p:nvSpPr>
            <p:cNvPr id="79" name="Rectangle 78"/>
            <p:cNvSpPr/>
            <p:nvPr/>
          </p:nvSpPr>
          <p:spPr>
            <a:xfrm>
              <a:off x="917689" y="3496375"/>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Access Contr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9838" y="3554900"/>
              <a:ext cx="780288" cy="780288"/>
            </a:xfrm>
            <a:prstGeom prst="rect">
              <a:avLst/>
            </a:prstGeom>
          </p:spPr>
        </p:pic>
        <p:sp>
          <p:nvSpPr>
            <p:cNvPr id="81" name="TextBox 80"/>
            <p:cNvSpPr txBox="1"/>
            <p:nvPr/>
          </p:nvSpPr>
          <p:spPr>
            <a:xfrm>
              <a:off x="1487065" y="4182428"/>
              <a:ext cx="425582" cy="216337"/>
            </a:xfrm>
            <a:prstGeom prst="rect">
              <a:avLst/>
            </a:prstGeom>
          </p:spPr>
          <p:txBody>
            <a:bodyPr vert="horz" wrap="square" lIns="91440" tIns="45720" rIns="91440" bIns="45720" rtlCol="0">
              <a:noAutofit/>
            </a:bodyPr>
            <a:lstStyle/>
            <a:p>
              <a:pPr algn="ctr" fontAlgn="auto">
                <a:spcBef>
                  <a:spcPct val="20000"/>
                </a:spcBef>
                <a:spcAft>
                  <a:spcPts val="0"/>
                </a:spcAft>
              </a:pPr>
              <a:r>
                <a:rPr lang="sv-SE" sz="1200" dirty="0" smtClean="0">
                  <a:solidFill>
                    <a:srgbClr val="000000"/>
                  </a:solidFill>
                  <a:latin typeface="Consolas"/>
                  <a:cs typeface="Consolas"/>
                </a:rPr>
                <a:t>K</a:t>
              </a:r>
              <a:r>
                <a:rPr lang="sv-SE" sz="1200" baseline="-25000" dirty="0" smtClean="0">
                  <a:solidFill>
                    <a:srgbClr val="000000"/>
                  </a:solidFill>
                  <a:latin typeface="Consolas"/>
                  <a:cs typeface="Consolas"/>
                </a:rPr>
                <a:t>P</a:t>
              </a:r>
              <a:endParaRPr lang="en-US" sz="1200" dirty="0" smtClean="0">
                <a:solidFill>
                  <a:srgbClr val="000000"/>
                </a:solidFill>
                <a:latin typeface="Consolas"/>
                <a:ea typeface="+mn-ea"/>
                <a:cs typeface="Consolas"/>
              </a:endParaRPr>
            </a:p>
          </p:txBody>
        </p:sp>
      </p:grpSp>
      <p:sp>
        <p:nvSpPr>
          <p:cNvPr id="13" name="Rectangle 12"/>
          <p:cNvSpPr/>
          <p:nvPr/>
        </p:nvSpPr>
        <p:spPr>
          <a:xfrm>
            <a:off x="5366446" y="1535750"/>
            <a:ext cx="1398674" cy="3963399"/>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1" name="Rectangle 60"/>
          <p:cNvSpPr/>
          <p:nvPr/>
        </p:nvSpPr>
        <p:spPr>
          <a:xfrm>
            <a:off x="5573490" y="2732581"/>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573490" y="4044134"/>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82472" y="1535751"/>
            <a:ext cx="1855020" cy="3963400"/>
          </a:xfrm>
          <a:prstGeom prst="rect">
            <a:avLst/>
          </a:prstGeom>
          <a:solidFill>
            <a:srgbClr val="0A62CC"/>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Kerberos is the gateway</a:t>
            </a:r>
            <a:endParaRPr lang="en-US" dirty="0"/>
          </a:p>
        </p:txBody>
      </p:sp>
      <p:sp>
        <p:nvSpPr>
          <p:cNvPr id="3" name="Slide Number Placeholder 2"/>
          <p:cNvSpPr>
            <a:spLocks noGrp="1"/>
          </p:cNvSpPr>
          <p:nvPr>
            <p:ph type="sldNum" sz="quarter" idx="10"/>
          </p:nvPr>
        </p:nvSpPr>
        <p:spPr/>
        <p:txBody>
          <a:bodyPr/>
          <a:lstStyle/>
          <a:p>
            <a:r>
              <a:rPr lang="en-GB" smtClean="0"/>
              <a:t>Page </a:t>
            </a:r>
            <a:fld id="{7BAFB573-C6A6-D241-B981-22D7EA7E7154}" type="slidenum">
              <a:rPr lang="en-GB" smtClean="0"/>
              <a:pPr/>
              <a:t>13</a:t>
            </a:fld>
            <a:endParaRPr lang="en-GB"/>
          </a:p>
        </p:txBody>
      </p:sp>
      <p:sp>
        <p:nvSpPr>
          <p:cNvPr id="4" name="Footer Placeholder 3"/>
          <p:cNvSpPr>
            <a:spLocks noGrp="1"/>
          </p:cNvSpPr>
          <p:nvPr>
            <p:ph type="ftr" sz="quarter" idx="11"/>
          </p:nvPr>
        </p:nvSpPr>
        <p:spPr/>
        <p:txBody>
          <a:bodyPr/>
          <a:lstStyle/>
          <a:p>
            <a:pPr>
              <a:defRPr/>
            </a:pPr>
            <a:endParaRPr lang="en-US"/>
          </a:p>
        </p:txBody>
      </p:sp>
      <p:sp>
        <p:nvSpPr>
          <p:cNvPr id="15" name="TextBox 14"/>
          <p:cNvSpPr txBox="1"/>
          <p:nvPr/>
        </p:nvSpPr>
        <p:spPr>
          <a:xfrm>
            <a:off x="6843329" y="2199771"/>
            <a:ext cx="2251887" cy="352165"/>
          </a:xfrm>
          <a:prstGeom prst="rect">
            <a:avLst/>
          </a:prstGeom>
        </p:spPr>
        <p:txBody>
          <a:bodyPr vert="horz" wrap="square" lIns="91440" tIns="45720" rIns="91440" bIns="45720" rtlCol="0">
            <a:noAutofit/>
          </a:bodyPr>
          <a:lstStyle/>
          <a:p>
            <a:pPr fontAlgn="auto">
              <a:spcBef>
                <a:spcPct val="20000"/>
              </a:spcBef>
              <a:spcAft>
                <a:spcPts val="0"/>
              </a:spcAft>
            </a:pPr>
            <a:r>
              <a:rPr lang="en-US" sz="1400" dirty="0" smtClean="0">
                <a:solidFill>
                  <a:schemeClr val="bg1"/>
                </a:solidFill>
                <a:latin typeface="+mn-lt"/>
                <a:ea typeface="+mn-ea"/>
                <a:cs typeface="+mn-cs"/>
              </a:rPr>
              <a:t>Authentication </a:t>
            </a:r>
            <a:r>
              <a:rPr lang="en-US" sz="1400" dirty="0">
                <a:solidFill>
                  <a:schemeClr val="bg1"/>
                </a:solidFill>
                <a:latin typeface="+mn-lt"/>
                <a:ea typeface="+mn-ea"/>
                <a:cs typeface="+mn-cs"/>
              </a:rPr>
              <a:t>Service</a:t>
            </a:r>
            <a:endParaRPr lang="en-US" sz="1400" dirty="0" smtClean="0">
              <a:solidFill>
                <a:schemeClr val="bg1"/>
              </a:solidFill>
              <a:latin typeface="+mn-lt"/>
              <a:ea typeface="+mn-ea"/>
              <a:cs typeface="+mn-cs"/>
            </a:endParaRPr>
          </a:p>
        </p:txBody>
      </p:sp>
      <p:sp>
        <p:nvSpPr>
          <p:cNvPr id="16" name="TextBox 15"/>
          <p:cNvSpPr txBox="1"/>
          <p:nvPr/>
        </p:nvSpPr>
        <p:spPr>
          <a:xfrm>
            <a:off x="6843445" y="4290597"/>
            <a:ext cx="2201035" cy="352165"/>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400" b="0" i="0" u="none" strike="noStrike" kern="1200" cap="none" spc="0" normalizeH="0" baseline="0" noProof="0" dirty="0" smtClean="0">
                <a:ln>
                  <a:noFill/>
                </a:ln>
                <a:solidFill>
                  <a:schemeClr val="bg1"/>
                </a:solidFill>
                <a:effectLst/>
                <a:uLnTx/>
                <a:uFillTx/>
                <a:latin typeface="+mn-lt"/>
                <a:ea typeface="+mn-ea"/>
                <a:cs typeface="+mn-cs"/>
              </a:rPr>
              <a:t>Ticket </a:t>
            </a:r>
            <a:r>
              <a:rPr lang="en-US" sz="1400" dirty="0" smtClean="0">
                <a:solidFill>
                  <a:schemeClr val="bg1"/>
                </a:solidFill>
                <a:latin typeface="+mn-lt"/>
                <a:ea typeface="+mn-ea"/>
                <a:cs typeface="+mn-cs"/>
              </a:rPr>
              <a:t>Granting Service</a:t>
            </a:r>
          </a:p>
        </p:txBody>
      </p:sp>
      <p:pic>
        <p:nvPicPr>
          <p:cNvPr id="19" name="Picture 18" descr="Azure Rights Management (RM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5639" y="4090480"/>
            <a:ext cx="780288" cy="780288"/>
          </a:xfrm>
          <a:prstGeom prst="rect">
            <a:avLst/>
          </a:prstGeom>
        </p:spPr>
      </p:pic>
      <p:sp>
        <p:nvSpPr>
          <p:cNvPr id="20" name="TextBox 19"/>
          <p:cNvSpPr txBox="1"/>
          <p:nvPr/>
        </p:nvSpPr>
        <p:spPr>
          <a:xfrm>
            <a:off x="539687" y="1715541"/>
            <a:ext cx="1740591" cy="352165"/>
          </a:xfrm>
          <a:prstGeom prst="rect">
            <a:avLst/>
          </a:prstGeom>
        </p:spPr>
        <p:txBody>
          <a:bodyPr vert="horz" wrap="square" lIns="91440" tIns="45720" rIns="91440" bIns="45720" rtlCol="0">
            <a:noAutofit/>
          </a:bodyPr>
          <a:lstStyle/>
          <a:p>
            <a:pPr algn="ctr" fontAlgn="auto">
              <a:spcBef>
                <a:spcPct val="20000"/>
              </a:spcBef>
              <a:spcAft>
                <a:spcPts val="0"/>
              </a:spcAft>
            </a:pPr>
            <a:r>
              <a:rPr lang="en-US" sz="1400" dirty="0" smtClean="0">
                <a:solidFill>
                  <a:schemeClr val="bg2"/>
                </a:solidFill>
                <a:latin typeface="+mn-lt"/>
                <a:ea typeface="+mn-ea"/>
                <a:cs typeface="+mn-cs"/>
              </a:rPr>
              <a:t>Principal</a:t>
            </a:r>
          </a:p>
        </p:txBody>
      </p:sp>
      <p:sp>
        <p:nvSpPr>
          <p:cNvPr id="21" name="TextBox 20"/>
          <p:cNvSpPr txBox="1"/>
          <p:nvPr/>
        </p:nvSpPr>
        <p:spPr>
          <a:xfrm>
            <a:off x="506448" y="4857281"/>
            <a:ext cx="1807068" cy="637245"/>
          </a:xfrm>
          <a:prstGeom prst="rect">
            <a:avLst/>
          </a:prstGeom>
        </p:spPr>
        <p:txBody>
          <a:bodyPr vert="horz" wrap="square" lIns="91440" tIns="45720" rIns="91440" bIns="45720" rtlCol="0">
            <a:noAutofit/>
          </a:bodyPr>
          <a:lstStyle/>
          <a:p>
            <a:pPr fontAlgn="auto">
              <a:spcBef>
                <a:spcPct val="20000"/>
              </a:spcBef>
              <a:spcAft>
                <a:spcPts val="0"/>
              </a:spcAft>
            </a:pPr>
            <a:r>
              <a:rPr lang="en-US" sz="1200" dirty="0" err="1" smtClean="0">
                <a:solidFill>
                  <a:schemeClr val="bg2"/>
                </a:solidFill>
                <a:latin typeface="Consolas"/>
                <a:ea typeface="+mn-ea"/>
                <a:cs typeface="Consolas"/>
              </a:rPr>
              <a:t>user@REALM</a:t>
            </a:r>
            <a:endParaRPr lang="en-US" sz="1200" dirty="0" smtClean="0">
              <a:solidFill>
                <a:schemeClr val="bg2"/>
              </a:solidFill>
              <a:latin typeface="Consolas"/>
              <a:ea typeface="+mn-ea"/>
              <a:cs typeface="Consolas"/>
            </a:endParaRPr>
          </a:p>
          <a:p>
            <a:pPr fontAlgn="auto">
              <a:spcBef>
                <a:spcPct val="20000"/>
              </a:spcBef>
              <a:spcAft>
                <a:spcPts val="0"/>
              </a:spcAft>
            </a:pPr>
            <a:r>
              <a:rPr lang="en-US" sz="1200" dirty="0" smtClean="0">
                <a:solidFill>
                  <a:schemeClr val="bg2"/>
                </a:solidFill>
                <a:latin typeface="Consolas"/>
                <a:ea typeface="+mn-ea"/>
                <a:cs typeface="Consolas"/>
              </a:rPr>
              <a:t>user/</a:t>
            </a:r>
            <a:r>
              <a:rPr lang="en-US" sz="1200" dirty="0" err="1" smtClean="0">
                <a:solidFill>
                  <a:schemeClr val="bg2"/>
                </a:solidFill>
                <a:latin typeface="Consolas"/>
                <a:ea typeface="+mn-ea"/>
                <a:cs typeface="Consolas"/>
              </a:rPr>
              <a:t>hostname@REALM</a:t>
            </a:r>
            <a:endParaRPr lang="en-US" sz="1200" dirty="0" smtClean="0">
              <a:solidFill>
                <a:schemeClr val="bg2"/>
              </a:solidFill>
              <a:latin typeface="Consolas"/>
              <a:ea typeface="+mn-ea"/>
              <a:cs typeface="Consolas"/>
            </a:endParaRPr>
          </a:p>
        </p:txBody>
      </p:sp>
      <p:cxnSp>
        <p:nvCxnSpPr>
          <p:cNvPr id="23" name="Straight Arrow Connector 22"/>
          <p:cNvCxnSpPr/>
          <p:nvPr/>
        </p:nvCxnSpPr>
        <p:spPr>
          <a:xfrm>
            <a:off x="2341338" y="2457209"/>
            <a:ext cx="3232152" cy="439382"/>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65995" y="2243551"/>
            <a:ext cx="2700291" cy="352165"/>
          </a:xfrm>
          <a:prstGeom prst="rect">
            <a:avLst/>
          </a:prstGeom>
        </p:spPr>
        <p:txBody>
          <a:bodyPr vert="horz" wrap="square" lIns="91440" tIns="45720" rIns="91440" bIns="45720" rtlCol="0">
            <a:noAutofit/>
          </a:bodyPr>
          <a:lstStyle/>
          <a:p>
            <a:pPr algn="ctr" fontAlgn="auto">
              <a:spcBef>
                <a:spcPct val="20000"/>
              </a:spcBef>
              <a:spcAft>
                <a:spcPts val="0"/>
              </a:spcAft>
            </a:pPr>
            <a:r>
              <a:rPr lang="en-US" sz="1200" dirty="0" smtClean="0">
                <a:solidFill>
                  <a:schemeClr val="bg1"/>
                </a:solidFill>
                <a:latin typeface="Consolas"/>
                <a:ea typeface="+mn-ea"/>
                <a:cs typeface="Consolas"/>
              </a:rPr>
              <a:t>(P, TGS, n</a:t>
            </a:r>
            <a:r>
              <a:rPr lang="en-US" sz="1200" baseline="-25000" dirty="0" smtClean="0">
                <a:solidFill>
                  <a:schemeClr val="bg1"/>
                </a:solidFill>
                <a:latin typeface="Consolas"/>
                <a:ea typeface="+mn-ea"/>
                <a:cs typeface="Consolas"/>
              </a:rPr>
              <a:t>1</a:t>
            </a:r>
            <a:r>
              <a:rPr lang="en-US" sz="1200" dirty="0" smtClean="0">
                <a:solidFill>
                  <a:schemeClr val="bg1"/>
                </a:solidFill>
                <a:latin typeface="Consolas"/>
                <a:ea typeface="+mn-ea"/>
                <a:cs typeface="Consolas"/>
              </a:rPr>
              <a:t>)</a:t>
            </a:r>
          </a:p>
        </p:txBody>
      </p:sp>
      <p:cxnSp>
        <p:nvCxnSpPr>
          <p:cNvPr id="26" name="Straight Arrow Connector 25"/>
          <p:cNvCxnSpPr/>
          <p:nvPr/>
        </p:nvCxnSpPr>
        <p:spPr>
          <a:xfrm flipH="1">
            <a:off x="2341339" y="3302816"/>
            <a:ext cx="3232151" cy="352165"/>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341341" y="3313885"/>
            <a:ext cx="2924946" cy="352165"/>
          </a:xfrm>
          <a:prstGeom prst="rect">
            <a:avLst/>
          </a:prstGeom>
        </p:spPr>
        <p:txBody>
          <a:bodyPr vert="horz" wrap="square" lIns="91440" tIns="45720" rIns="91440" bIns="45720" rtlCol="0">
            <a:noAutofit/>
          </a:bodyPr>
          <a:lstStyle/>
          <a:p>
            <a:pPr algn="ctr" fontAlgn="auto">
              <a:spcBef>
                <a:spcPct val="20000"/>
              </a:spcBef>
              <a:spcAft>
                <a:spcPts val="0"/>
              </a:spcAft>
            </a:pPr>
            <a:r>
              <a:rPr lang="en-US" sz="1200" dirty="0" smtClean="0">
                <a:solidFill>
                  <a:schemeClr val="bg1"/>
                </a:solidFill>
                <a:latin typeface="Consolas"/>
                <a:ea typeface="+mn-ea"/>
                <a:cs typeface="Consolas"/>
              </a:rPr>
              <a:t>{</a:t>
            </a:r>
            <a:r>
              <a:rPr lang="sv-SE" sz="1200" dirty="0" smtClean="0">
                <a:solidFill>
                  <a:schemeClr val="bg1"/>
                </a:solidFill>
                <a:latin typeface="Consolas"/>
                <a:cs typeface="Consolas"/>
              </a:rPr>
              <a:t>K</a:t>
            </a:r>
            <a:r>
              <a:rPr lang="sv-SE" sz="1200" baseline="-25000" dirty="0" smtClean="0">
                <a:solidFill>
                  <a:schemeClr val="bg1"/>
                </a:solidFill>
                <a:latin typeface="Consolas"/>
                <a:cs typeface="Consolas"/>
              </a:rPr>
              <a:t>P.TGS</a:t>
            </a:r>
            <a:r>
              <a:rPr lang="en-US" sz="1200" dirty="0" smtClean="0">
                <a:solidFill>
                  <a:schemeClr val="bg1"/>
                </a:solidFill>
                <a:latin typeface="Consolas"/>
                <a:ea typeface="+mn-ea"/>
                <a:cs typeface="Consolas"/>
              </a:rPr>
              <a:t>, n</a:t>
            </a:r>
            <a:r>
              <a:rPr lang="en-US" sz="1200" baseline="-25000" dirty="0" smtClean="0">
                <a:solidFill>
                  <a:schemeClr val="bg1"/>
                </a:solidFill>
                <a:latin typeface="Consolas"/>
                <a:ea typeface="+mn-ea"/>
                <a:cs typeface="Consolas"/>
              </a:rPr>
              <a:t>1</a:t>
            </a:r>
            <a:r>
              <a:rPr lang="en-US" sz="1200" dirty="0" smtClean="0">
                <a:solidFill>
                  <a:schemeClr val="bg1"/>
                </a:solidFill>
                <a:latin typeface="Consolas"/>
                <a:ea typeface="+mn-ea"/>
                <a:cs typeface="Consolas"/>
              </a:rPr>
              <a:t>}</a:t>
            </a:r>
            <a:r>
              <a:rPr lang="en-US" sz="1200" baseline="-25000" dirty="0" smtClean="0">
                <a:solidFill>
                  <a:schemeClr val="bg1"/>
                </a:solidFill>
                <a:latin typeface="Consolas"/>
                <a:ea typeface="+mn-ea"/>
                <a:cs typeface="Consolas"/>
              </a:rPr>
              <a:t>KP</a:t>
            </a:r>
            <a:r>
              <a:rPr lang="en-US" sz="1200" dirty="0" smtClean="0">
                <a:solidFill>
                  <a:schemeClr val="bg1"/>
                </a:solidFill>
                <a:latin typeface="Consolas"/>
                <a:ea typeface="+mn-ea"/>
                <a:cs typeface="Consolas"/>
              </a:rPr>
              <a:t>, </a:t>
            </a:r>
            <a:r>
              <a:rPr lang="en-US" sz="1200" dirty="0">
                <a:solidFill>
                  <a:schemeClr val="bg1"/>
                </a:solidFill>
                <a:latin typeface="Consolas"/>
                <a:ea typeface="+mn-ea"/>
                <a:cs typeface="Consolas"/>
              </a:rPr>
              <a:t>{ticket</a:t>
            </a:r>
            <a:r>
              <a:rPr lang="en-US" sz="1200" dirty="0" smtClean="0">
                <a:solidFill>
                  <a:schemeClr val="bg1"/>
                </a:solidFill>
                <a:latin typeface="Consolas"/>
                <a:ea typeface="+mn-ea"/>
                <a:cs typeface="Consolas"/>
              </a:rPr>
              <a:t>(P,TGS)}</a:t>
            </a:r>
            <a:r>
              <a:rPr lang="en-US" sz="1200" baseline="-25000" dirty="0">
                <a:solidFill>
                  <a:schemeClr val="bg1"/>
                </a:solidFill>
                <a:latin typeface="Consolas"/>
                <a:cs typeface="Consolas"/>
              </a:rPr>
              <a:t> </a:t>
            </a:r>
            <a:r>
              <a:rPr lang="en-US" sz="1200" baseline="-25000" dirty="0" smtClean="0">
                <a:solidFill>
                  <a:schemeClr val="bg1"/>
                </a:solidFill>
                <a:latin typeface="Consolas"/>
                <a:cs typeface="Consolas"/>
              </a:rPr>
              <a:t>KTGS</a:t>
            </a:r>
            <a:endParaRPr lang="en-US" sz="1200" dirty="0" smtClean="0">
              <a:solidFill>
                <a:schemeClr val="bg1"/>
              </a:solidFill>
              <a:latin typeface="Consolas"/>
              <a:ea typeface="+mn-ea"/>
              <a:cs typeface="Consolas"/>
            </a:endParaRPr>
          </a:p>
        </p:txBody>
      </p:sp>
      <p:sp>
        <p:nvSpPr>
          <p:cNvPr id="32" name="TextBox 31"/>
          <p:cNvSpPr txBox="1"/>
          <p:nvPr/>
        </p:nvSpPr>
        <p:spPr>
          <a:xfrm>
            <a:off x="6796415" y="3535620"/>
            <a:ext cx="2251887" cy="478389"/>
          </a:xfrm>
          <a:prstGeom prst="rect">
            <a:avLst/>
          </a:prstGeom>
        </p:spPr>
        <p:txBody>
          <a:bodyPr vert="horz" wrap="square" lIns="91440" tIns="45720" rIns="91440" bIns="45720" rtlCol="0">
            <a:noAutofit/>
          </a:bodyPr>
          <a:lstStyle/>
          <a:p>
            <a:pPr algn="ctr" fontAlgn="auto">
              <a:spcBef>
                <a:spcPct val="20000"/>
              </a:spcBef>
              <a:spcAft>
                <a:spcPts val="0"/>
              </a:spcAft>
            </a:pPr>
            <a:r>
              <a:rPr lang="en-US" sz="1200" dirty="0" smtClean="0">
                <a:solidFill>
                  <a:schemeClr val="bg1"/>
                </a:solidFill>
                <a:latin typeface="Consolas"/>
                <a:ea typeface="+mn-ea"/>
                <a:cs typeface="Consolas"/>
              </a:rPr>
              <a:t>Ticket(P, TGS) = </a:t>
            </a:r>
            <a:br>
              <a:rPr lang="en-US" sz="1200" dirty="0" smtClean="0">
                <a:solidFill>
                  <a:schemeClr val="bg1"/>
                </a:solidFill>
                <a:latin typeface="Consolas"/>
                <a:ea typeface="+mn-ea"/>
                <a:cs typeface="Consolas"/>
              </a:rPr>
            </a:br>
            <a:r>
              <a:rPr lang="en-US" sz="1200" dirty="0" smtClean="0">
                <a:solidFill>
                  <a:schemeClr val="bg1"/>
                </a:solidFill>
                <a:latin typeface="Consolas"/>
                <a:ea typeface="+mn-ea"/>
                <a:cs typeface="Consolas"/>
              </a:rPr>
              <a:t>(</a:t>
            </a:r>
            <a:r>
              <a:rPr lang="sv-SE" sz="1200" dirty="0" smtClean="0">
                <a:solidFill>
                  <a:schemeClr val="bg1"/>
                </a:solidFill>
                <a:latin typeface="Consolas"/>
                <a:ea typeface="+mn-ea"/>
                <a:cs typeface="Consolas"/>
              </a:rPr>
              <a:t>TGS, P, </a:t>
            </a:r>
            <a:r>
              <a:rPr lang="sv-SE" sz="1200" dirty="0" err="1" smtClean="0">
                <a:solidFill>
                  <a:schemeClr val="bg1"/>
                </a:solidFill>
                <a:latin typeface="Consolas"/>
                <a:ea typeface="+mn-ea"/>
                <a:cs typeface="Consolas"/>
              </a:rPr>
              <a:t>t</a:t>
            </a:r>
            <a:r>
              <a:rPr lang="sv-SE" sz="1200" baseline="-25000" dirty="0" err="1" smtClean="0">
                <a:solidFill>
                  <a:schemeClr val="bg1"/>
                </a:solidFill>
                <a:latin typeface="Consolas"/>
                <a:ea typeface="+mn-ea"/>
                <a:cs typeface="Consolas"/>
              </a:rPr>
              <a:t>start</a:t>
            </a:r>
            <a:r>
              <a:rPr lang="sv-SE" sz="1200" dirty="0" smtClean="0">
                <a:solidFill>
                  <a:schemeClr val="bg1"/>
                </a:solidFill>
                <a:latin typeface="Consolas"/>
                <a:ea typeface="+mn-ea"/>
                <a:cs typeface="Consolas"/>
              </a:rPr>
              <a:t>, </a:t>
            </a:r>
            <a:r>
              <a:rPr lang="sv-SE" sz="1200" dirty="0" err="1" smtClean="0">
                <a:solidFill>
                  <a:schemeClr val="bg1"/>
                </a:solidFill>
                <a:latin typeface="Consolas"/>
                <a:ea typeface="+mn-ea"/>
                <a:cs typeface="Consolas"/>
              </a:rPr>
              <a:t>t</a:t>
            </a:r>
            <a:r>
              <a:rPr lang="sv-SE" sz="1200" baseline="-25000" dirty="0" err="1" smtClean="0">
                <a:solidFill>
                  <a:schemeClr val="bg1"/>
                </a:solidFill>
                <a:latin typeface="Consolas"/>
                <a:ea typeface="+mn-ea"/>
                <a:cs typeface="Consolas"/>
              </a:rPr>
              <a:t>end</a:t>
            </a:r>
            <a:r>
              <a:rPr lang="sv-SE" sz="1200" dirty="0" smtClean="0">
                <a:solidFill>
                  <a:schemeClr val="bg1"/>
                </a:solidFill>
                <a:latin typeface="Consolas"/>
                <a:ea typeface="+mn-ea"/>
                <a:cs typeface="Consolas"/>
              </a:rPr>
              <a:t>, K</a:t>
            </a:r>
            <a:r>
              <a:rPr lang="sv-SE" sz="1200" baseline="-25000" dirty="0" smtClean="0">
                <a:solidFill>
                  <a:schemeClr val="bg1"/>
                </a:solidFill>
                <a:latin typeface="Consolas"/>
                <a:ea typeface="+mn-ea"/>
                <a:cs typeface="Consolas"/>
              </a:rPr>
              <a:t>PT)</a:t>
            </a:r>
            <a:endParaRPr lang="en-US" sz="1200" baseline="-25000" dirty="0" smtClean="0">
              <a:solidFill>
                <a:schemeClr val="bg1"/>
              </a:solidFill>
              <a:latin typeface="Consolas"/>
              <a:ea typeface="+mn-ea"/>
              <a:cs typeface="Consolas"/>
            </a:endParaRPr>
          </a:p>
        </p:txBody>
      </p:sp>
      <p:sp>
        <p:nvSpPr>
          <p:cNvPr id="39" name="Rectangle 38"/>
          <p:cNvSpPr/>
          <p:nvPr/>
        </p:nvSpPr>
        <p:spPr>
          <a:xfrm>
            <a:off x="917689" y="2201783"/>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2341338" y="4192246"/>
            <a:ext cx="3232152" cy="283021"/>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341340" y="4724853"/>
            <a:ext cx="3232150" cy="335320"/>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descr="Microsoft accoun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9838" y="2264487"/>
            <a:ext cx="780288" cy="780288"/>
          </a:xfrm>
          <a:prstGeom prst="rect">
            <a:avLst/>
          </a:prstGeom>
        </p:spPr>
      </p:pic>
      <p:grpSp>
        <p:nvGrpSpPr>
          <p:cNvPr id="77" name="Group 76"/>
          <p:cNvGrpSpPr/>
          <p:nvPr/>
        </p:nvGrpSpPr>
        <p:grpSpPr>
          <a:xfrm>
            <a:off x="917689" y="3496375"/>
            <a:ext cx="994958" cy="926381"/>
            <a:chOff x="917689" y="3496375"/>
            <a:chExt cx="994958" cy="926381"/>
          </a:xfrm>
        </p:grpSpPr>
        <p:sp>
          <p:nvSpPr>
            <p:cNvPr id="40" name="Rectangle 39"/>
            <p:cNvSpPr/>
            <p:nvPr/>
          </p:nvSpPr>
          <p:spPr>
            <a:xfrm>
              <a:off x="917689" y="3496375"/>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ss Contr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9838" y="3554900"/>
              <a:ext cx="780288" cy="780288"/>
            </a:xfrm>
            <a:prstGeom prst="rect">
              <a:avLst/>
            </a:prstGeom>
          </p:spPr>
        </p:pic>
        <p:sp>
          <p:nvSpPr>
            <p:cNvPr id="34" name="TextBox 33"/>
            <p:cNvSpPr txBox="1"/>
            <p:nvPr/>
          </p:nvSpPr>
          <p:spPr>
            <a:xfrm>
              <a:off x="1487065" y="4182428"/>
              <a:ext cx="425582" cy="216337"/>
            </a:xfrm>
            <a:prstGeom prst="rect">
              <a:avLst/>
            </a:prstGeom>
          </p:spPr>
          <p:txBody>
            <a:bodyPr vert="horz" wrap="square" lIns="91440" tIns="45720" rIns="91440" bIns="45720" rtlCol="0">
              <a:noAutofit/>
            </a:bodyPr>
            <a:lstStyle/>
            <a:p>
              <a:pPr algn="ctr" fontAlgn="auto">
                <a:spcBef>
                  <a:spcPct val="20000"/>
                </a:spcBef>
                <a:spcAft>
                  <a:spcPts val="0"/>
                </a:spcAft>
              </a:pPr>
              <a:r>
                <a:rPr lang="sv-SE" sz="1200" dirty="0" smtClean="0">
                  <a:solidFill>
                    <a:srgbClr val="000000"/>
                  </a:solidFill>
                  <a:latin typeface="Consolas"/>
                  <a:cs typeface="Consolas"/>
                </a:rPr>
                <a:t>K</a:t>
              </a:r>
              <a:r>
                <a:rPr lang="sv-SE" sz="1200" baseline="-25000" dirty="0" smtClean="0">
                  <a:solidFill>
                    <a:srgbClr val="000000"/>
                  </a:solidFill>
                  <a:latin typeface="Consolas"/>
                  <a:cs typeface="Consolas"/>
                </a:rPr>
                <a:t>P</a:t>
              </a:r>
              <a:endParaRPr lang="en-US" sz="1200" dirty="0" smtClean="0">
                <a:solidFill>
                  <a:srgbClr val="000000"/>
                </a:solidFill>
                <a:latin typeface="Consolas"/>
                <a:ea typeface="+mn-ea"/>
                <a:cs typeface="Consolas"/>
              </a:endParaRPr>
            </a:p>
          </p:txBody>
        </p:sp>
      </p:grpSp>
      <p:sp>
        <p:nvSpPr>
          <p:cNvPr id="49" name="TextBox 48"/>
          <p:cNvSpPr txBox="1"/>
          <p:nvPr/>
        </p:nvSpPr>
        <p:spPr>
          <a:xfrm>
            <a:off x="2565995" y="4970515"/>
            <a:ext cx="2700291" cy="352165"/>
          </a:xfrm>
          <a:prstGeom prst="rect">
            <a:avLst/>
          </a:prstGeom>
        </p:spPr>
        <p:txBody>
          <a:bodyPr vert="horz" wrap="square" lIns="91440" tIns="45720" rIns="91440" bIns="45720" rtlCol="0">
            <a:noAutofit/>
          </a:bodyPr>
          <a:lstStyle/>
          <a:p>
            <a:pPr algn="ctr" fontAlgn="auto">
              <a:spcBef>
                <a:spcPct val="20000"/>
              </a:spcBef>
              <a:spcAft>
                <a:spcPts val="0"/>
              </a:spcAft>
            </a:pPr>
            <a:r>
              <a:rPr lang="en-US" sz="1200" dirty="0" smtClean="0">
                <a:solidFill>
                  <a:schemeClr val="bg1"/>
                </a:solidFill>
                <a:latin typeface="Consolas"/>
                <a:ea typeface="+mn-ea"/>
                <a:cs typeface="Consolas"/>
              </a:rPr>
              <a:t>{</a:t>
            </a:r>
            <a:r>
              <a:rPr lang="sv-SE" sz="1200" dirty="0" smtClean="0">
                <a:solidFill>
                  <a:schemeClr val="bg1"/>
                </a:solidFill>
                <a:latin typeface="Consolas"/>
                <a:cs typeface="Consolas"/>
              </a:rPr>
              <a:t>K</a:t>
            </a:r>
            <a:r>
              <a:rPr lang="sv-SE" sz="1200" baseline="-25000" dirty="0" smtClean="0">
                <a:solidFill>
                  <a:schemeClr val="bg1"/>
                </a:solidFill>
                <a:latin typeface="Consolas"/>
                <a:cs typeface="Consolas"/>
              </a:rPr>
              <a:t>P.S</a:t>
            </a:r>
            <a:r>
              <a:rPr lang="en-US" sz="1200" dirty="0" smtClean="0">
                <a:solidFill>
                  <a:schemeClr val="bg1"/>
                </a:solidFill>
                <a:latin typeface="Consolas"/>
                <a:ea typeface="+mn-ea"/>
                <a:cs typeface="Consolas"/>
              </a:rPr>
              <a:t>, n</a:t>
            </a:r>
            <a:r>
              <a:rPr lang="en-US" sz="1200" baseline="-25000" dirty="0" smtClean="0">
                <a:solidFill>
                  <a:schemeClr val="bg1"/>
                </a:solidFill>
                <a:latin typeface="Consolas"/>
                <a:ea typeface="+mn-ea"/>
                <a:cs typeface="Consolas"/>
              </a:rPr>
              <a:t>2</a:t>
            </a:r>
            <a:r>
              <a:rPr lang="en-US" sz="1200" dirty="0" smtClean="0">
                <a:solidFill>
                  <a:schemeClr val="bg1"/>
                </a:solidFill>
                <a:latin typeface="Consolas"/>
                <a:ea typeface="+mn-ea"/>
                <a:cs typeface="Consolas"/>
              </a:rPr>
              <a:t>}</a:t>
            </a:r>
            <a:r>
              <a:rPr lang="en-US" sz="1200" baseline="-25000" dirty="0" smtClean="0">
                <a:solidFill>
                  <a:schemeClr val="bg1"/>
                </a:solidFill>
                <a:latin typeface="Consolas"/>
                <a:ea typeface="+mn-ea"/>
                <a:cs typeface="Consolas"/>
              </a:rPr>
              <a:t>KP</a:t>
            </a:r>
            <a:r>
              <a:rPr lang="en-US" sz="1200" dirty="0" smtClean="0">
                <a:solidFill>
                  <a:schemeClr val="bg1"/>
                </a:solidFill>
                <a:latin typeface="Consolas"/>
                <a:ea typeface="+mn-ea"/>
                <a:cs typeface="Consolas"/>
              </a:rPr>
              <a:t>, </a:t>
            </a:r>
            <a:r>
              <a:rPr lang="en-US" sz="1200" dirty="0">
                <a:solidFill>
                  <a:schemeClr val="bg1"/>
                </a:solidFill>
                <a:latin typeface="Consolas"/>
                <a:ea typeface="+mn-ea"/>
                <a:cs typeface="Consolas"/>
              </a:rPr>
              <a:t>{ticket</a:t>
            </a:r>
            <a:r>
              <a:rPr lang="en-US" sz="1200" dirty="0" smtClean="0">
                <a:solidFill>
                  <a:schemeClr val="bg1"/>
                </a:solidFill>
                <a:latin typeface="Consolas"/>
                <a:ea typeface="+mn-ea"/>
                <a:cs typeface="Consolas"/>
              </a:rPr>
              <a:t>(P,S)}</a:t>
            </a:r>
            <a:r>
              <a:rPr lang="en-US" sz="1200" baseline="-25000" dirty="0">
                <a:solidFill>
                  <a:schemeClr val="bg1"/>
                </a:solidFill>
                <a:latin typeface="Consolas"/>
                <a:cs typeface="Consolas"/>
              </a:rPr>
              <a:t> </a:t>
            </a:r>
            <a:r>
              <a:rPr lang="en-US" sz="1200" baseline="-25000" dirty="0" smtClean="0">
                <a:solidFill>
                  <a:schemeClr val="bg1"/>
                </a:solidFill>
                <a:latin typeface="Consolas"/>
                <a:cs typeface="Consolas"/>
              </a:rPr>
              <a:t>KS</a:t>
            </a:r>
            <a:endParaRPr lang="en-US" sz="1200" dirty="0" smtClean="0">
              <a:solidFill>
                <a:schemeClr val="bg1"/>
              </a:solidFill>
              <a:latin typeface="Consolas"/>
              <a:ea typeface="+mn-ea"/>
              <a:cs typeface="Consolas"/>
            </a:endParaRPr>
          </a:p>
        </p:txBody>
      </p:sp>
      <p:sp>
        <p:nvSpPr>
          <p:cNvPr id="35" name="TextBox 34"/>
          <p:cNvSpPr txBox="1"/>
          <p:nvPr/>
        </p:nvSpPr>
        <p:spPr>
          <a:xfrm>
            <a:off x="2176511" y="3914397"/>
            <a:ext cx="3499128" cy="352165"/>
          </a:xfrm>
          <a:prstGeom prst="rect">
            <a:avLst/>
          </a:prstGeom>
        </p:spPr>
        <p:txBody>
          <a:bodyPr vert="horz" wrap="square" lIns="91440" tIns="45720" rIns="91440" bIns="45720" rtlCol="0">
            <a:noAutofit/>
          </a:bodyPr>
          <a:lstStyle/>
          <a:p>
            <a:pPr fontAlgn="auto">
              <a:spcBef>
                <a:spcPct val="20000"/>
              </a:spcBef>
              <a:spcAft>
                <a:spcPts val="0"/>
              </a:spcAft>
            </a:pPr>
            <a:r>
              <a:rPr lang="en-US" sz="1200" dirty="0" smtClean="0">
                <a:solidFill>
                  <a:schemeClr val="bg1"/>
                </a:solidFill>
                <a:latin typeface="Consolas"/>
                <a:ea typeface="+mn-ea"/>
                <a:cs typeface="Consolas"/>
              </a:rPr>
              <a:t>{</a:t>
            </a:r>
            <a:r>
              <a:rPr lang="en-US" sz="1200" dirty="0" err="1" smtClean="0">
                <a:solidFill>
                  <a:schemeClr val="bg1"/>
                </a:solidFill>
                <a:latin typeface="Consolas"/>
                <a:cs typeface="Consolas"/>
              </a:rPr>
              <a:t>auth</a:t>
            </a:r>
            <a:r>
              <a:rPr lang="en-US" sz="1200" dirty="0" smtClean="0">
                <a:solidFill>
                  <a:schemeClr val="bg1"/>
                </a:solidFill>
                <a:latin typeface="Consolas"/>
                <a:cs typeface="Consolas"/>
              </a:rPr>
              <a:t>(P)</a:t>
            </a:r>
            <a:r>
              <a:rPr lang="en-US" sz="1200" dirty="0" smtClean="0">
                <a:solidFill>
                  <a:schemeClr val="bg1"/>
                </a:solidFill>
                <a:latin typeface="Consolas"/>
                <a:ea typeface="+mn-ea"/>
                <a:cs typeface="Consolas"/>
              </a:rPr>
              <a:t>}</a:t>
            </a:r>
            <a:r>
              <a:rPr lang="en-US" sz="1200" baseline="-25000" dirty="0" smtClean="0">
                <a:solidFill>
                  <a:schemeClr val="bg1"/>
                </a:solidFill>
                <a:latin typeface="Consolas"/>
                <a:ea typeface="+mn-ea"/>
                <a:cs typeface="Consolas"/>
              </a:rPr>
              <a:t>KP.TGS</a:t>
            </a:r>
            <a:r>
              <a:rPr lang="en-US" sz="1200" dirty="0" smtClean="0">
                <a:solidFill>
                  <a:schemeClr val="bg1"/>
                </a:solidFill>
                <a:latin typeface="Consolas"/>
                <a:ea typeface="+mn-ea"/>
                <a:cs typeface="Consolas"/>
              </a:rPr>
              <a:t>,{</a:t>
            </a:r>
            <a:r>
              <a:rPr lang="en-US" sz="1200" dirty="0">
                <a:solidFill>
                  <a:schemeClr val="bg1"/>
                </a:solidFill>
                <a:latin typeface="Consolas"/>
                <a:ea typeface="+mn-ea"/>
                <a:cs typeface="Consolas"/>
              </a:rPr>
              <a:t>ticket</a:t>
            </a:r>
            <a:r>
              <a:rPr lang="en-US" sz="1200" dirty="0" smtClean="0">
                <a:solidFill>
                  <a:schemeClr val="bg1"/>
                </a:solidFill>
                <a:latin typeface="Consolas"/>
                <a:ea typeface="+mn-ea"/>
                <a:cs typeface="Consolas"/>
              </a:rPr>
              <a:t>(P,TGS)}</a:t>
            </a:r>
            <a:r>
              <a:rPr lang="en-US" sz="1200" baseline="-25000" dirty="0" smtClean="0">
                <a:solidFill>
                  <a:schemeClr val="bg1"/>
                </a:solidFill>
                <a:latin typeface="Consolas"/>
                <a:cs typeface="Consolas"/>
              </a:rPr>
              <a:t>KTGS,</a:t>
            </a:r>
            <a:r>
              <a:rPr lang="en-US" sz="1200" dirty="0" smtClean="0">
                <a:solidFill>
                  <a:schemeClr val="bg1"/>
                </a:solidFill>
                <a:latin typeface="Consolas"/>
                <a:cs typeface="Consolas"/>
              </a:rPr>
              <a:t>S,n</a:t>
            </a:r>
            <a:r>
              <a:rPr lang="en-US" sz="1200" baseline="-25000" dirty="0" smtClean="0">
                <a:solidFill>
                  <a:schemeClr val="bg1"/>
                </a:solidFill>
                <a:latin typeface="Consolas"/>
                <a:cs typeface="Consolas"/>
              </a:rPr>
              <a:t>2 </a:t>
            </a:r>
            <a:endParaRPr lang="en-US" sz="1200" dirty="0" smtClean="0">
              <a:solidFill>
                <a:schemeClr val="bg1"/>
              </a:solidFill>
              <a:latin typeface="Consolas"/>
              <a:ea typeface="+mn-ea"/>
              <a:cs typeface="Consolas"/>
            </a:endParaRPr>
          </a:p>
        </p:txBody>
      </p:sp>
      <p:pic>
        <p:nvPicPr>
          <p:cNvPr id="71" name="Picture 70" descr="DocumentD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64922" y="2773181"/>
            <a:ext cx="780288" cy="780288"/>
          </a:xfrm>
          <a:prstGeom prst="rect">
            <a:avLst/>
          </a:prstGeom>
        </p:spPr>
      </p:pic>
      <p:grpSp>
        <p:nvGrpSpPr>
          <p:cNvPr id="82" name="Group 81"/>
          <p:cNvGrpSpPr/>
          <p:nvPr/>
        </p:nvGrpSpPr>
        <p:grpSpPr>
          <a:xfrm>
            <a:off x="7028705" y="4642762"/>
            <a:ext cx="882437" cy="769213"/>
            <a:chOff x="917689" y="3496375"/>
            <a:chExt cx="994958" cy="926381"/>
          </a:xfrm>
        </p:grpSpPr>
        <p:sp>
          <p:nvSpPr>
            <p:cNvPr id="83" name="Rectangle 82"/>
            <p:cNvSpPr/>
            <p:nvPr/>
          </p:nvSpPr>
          <p:spPr>
            <a:xfrm>
              <a:off x="917689" y="3496375"/>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83" descr="Access Contr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9838" y="3554900"/>
              <a:ext cx="780288" cy="780288"/>
            </a:xfrm>
            <a:prstGeom prst="rect">
              <a:avLst/>
            </a:prstGeom>
          </p:spPr>
        </p:pic>
        <p:sp>
          <p:nvSpPr>
            <p:cNvPr id="85" name="TextBox 84"/>
            <p:cNvSpPr txBox="1"/>
            <p:nvPr/>
          </p:nvSpPr>
          <p:spPr>
            <a:xfrm>
              <a:off x="1384916" y="4182429"/>
              <a:ext cx="527731" cy="216337"/>
            </a:xfrm>
            <a:prstGeom prst="rect">
              <a:avLst/>
            </a:prstGeom>
          </p:spPr>
          <p:txBody>
            <a:bodyPr vert="horz" wrap="square" lIns="91440" tIns="45720" rIns="91440" bIns="45720" rtlCol="0">
              <a:noAutofit/>
            </a:bodyPr>
            <a:lstStyle/>
            <a:p>
              <a:pPr algn="ctr" fontAlgn="auto">
                <a:spcBef>
                  <a:spcPct val="20000"/>
                </a:spcBef>
                <a:spcAft>
                  <a:spcPts val="0"/>
                </a:spcAft>
              </a:pPr>
              <a:r>
                <a:rPr lang="sv-SE" sz="1200" dirty="0" smtClean="0">
                  <a:solidFill>
                    <a:srgbClr val="000000"/>
                  </a:solidFill>
                  <a:latin typeface="Consolas"/>
                  <a:cs typeface="Consolas"/>
                </a:rPr>
                <a:t>K</a:t>
              </a:r>
              <a:r>
                <a:rPr lang="sv-SE" sz="1200" baseline="-25000" dirty="0" smtClean="0">
                  <a:solidFill>
                    <a:srgbClr val="000000"/>
                  </a:solidFill>
                  <a:latin typeface="Consolas"/>
                  <a:cs typeface="Consolas"/>
                </a:rPr>
                <a:t>TGS</a:t>
              </a:r>
              <a:endParaRPr lang="en-US" sz="1200" dirty="0" smtClean="0">
                <a:solidFill>
                  <a:srgbClr val="000000"/>
                </a:solidFill>
                <a:latin typeface="Consolas"/>
                <a:ea typeface="+mn-ea"/>
                <a:cs typeface="Consolas"/>
              </a:endParaRPr>
            </a:p>
          </p:txBody>
        </p:sp>
      </p:grpSp>
      <p:sp>
        <p:nvSpPr>
          <p:cNvPr id="94" name="TextBox 93"/>
          <p:cNvSpPr txBox="1"/>
          <p:nvPr/>
        </p:nvSpPr>
        <p:spPr>
          <a:xfrm>
            <a:off x="4718811" y="1183585"/>
            <a:ext cx="2790750" cy="352165"/>
          </a:xfrm>
          <a:prstGeom prst="rect">
            <a:avLst/>
          </a:prstGeom>
        </p:spPr>
        <p:txBody>
          <a:bodyPr vert="horz" wrap="square" lIns="91440" tIns="45720" rIns="91440" bIns="45720" rtlCol="0">
            <a:noAutofit/>
          </a:bodyPr>
          <a:lstStyle/>
          <a:p>
            <a:pPr algn="ctr" fontAlgn="auto">
              <a:spcBef>
                <a:spcPct val="20000"/>
              </a:spcBef>
              <a:spcAft>
                <a:spcPts val="0"/>
              </a:spcAft>
            </a:pPr>
            <a:r>
              <a:rPr lang="en-US" sz="1400" dirty="0" smtClean="0">
                <a:solidFill>
                  <a:schemeClr val="bg1"/>
                </a:solidFill>
                <a:latin typeface="+mn-lt"/>
                <a:ea typeface="+mn-ea"/>
                <a:cs typeface="+mn-cs"/>
              </a:rPr>
              <a:t>Kerberos Domain Controller</a:t>
            </a:r>
          </a:p>
        </p:txBody>
      </p:sp>
      <p:sp>
        <p:nvSpPr>
          <p:cNvPr id="95" name="TextBox 94"/>
          <p:cNvSpPr txBox="1"/>
          <p:nvPr/>
        </p:nvSpPr>
        <p:spPr>
          <a:xfrm>
            <a:off x="433224" y="1210168"/>
            <a:ext cx="1880292" cy="352165"/>
          </a:xfrm>
          <a:prstGeom prst="rect">
            <a:avLst/>
          </a:prstGeom>
        </p:spPr>
        <p:txBody>
          <a:bodyPr vert="horz" wrap="square" lIns="91440" tIns="45720" rIns="91440" bIns="45720" rtlCol="0">
            <a:noAutofit/>
          </a:bodyPr>
          <a:lstStyle/>
          <a:p>
            <a:pPr algn="ctr" fontAlgn="auto">
              <a:spcBef>
                <a:spcPct val="20000"/>
              </a:spcBef>
              <a:spcAft>
                <a:spcPts val="0"/>
              </a:spcAft>
            </a:pPr>
            <a:r>
              <a:rPr lang="en-US" sz="1400" dirty="0" smtClean="0">
                <a:solidFill>
                  <a:schemeClr val="bg1"/>
                </a:solidFill>
                <a:latin typeface="+mn-lt"/>
                <a:ea typeface="+mn-ea"/>
                <a:cs typeface="+mn-cs"/>
              </a:rPr>
              <a:t>Client</a:t>
            </a:r>
          </a:p>
        </p:txBody>
      </p:sp>
      <p:sp>
        <p:nvSpPr>
          <p:cNvPr id="96" name="TextBox 95"/>
          <p:cNvSpPr txBox="1"/>
          <p:nvPr/>
        </p:nvSpPr>
        <p:spPr>
          <a:xfrm>
            <a:off x="315219" y="5744142"/>
            <a:ext cx="2555962" cy="352165"/>
          </a:xfrm>
          <a:prstGeom prst="rect">
            <a:avLst/>
          </a:prstGeom>
        </p:spPr>
        <p:txBody>
          <a:bodyPr vert="horz" wrap="square" lIns="91440" tIns="45720" rIns="91440" bIns="45720" rtlCol="0">
            <a:noAutofit/>
          </a:bodyPr>
          <a:lstStyle/>
          <a:p>
            <a:pPr fontAlgn="auto">
              <a:spcBef>
                <a:spcPct val="20000"/>
              </a:spcBef>
              <a:spcAft>
                <a:spcPts val="0"/>
              </a:spcAft>
            </a:pPr>
            <a:r>
              <a:rPr lang="en-US" sz="1200" dirty="0" err="1" smtClean="0">
                <a:solidFill>
                  <a:schemeClr val="bg1"/>
                </a:solidFill>
                <a:latin typeface="Consolas"/>
                <a:cs typeface="Consolas"/>
              </a:rPr>
              <a:t>auth</a:t>
            </a:r>
            <a:r>
              <a:rPr lang="en-US" sz="1200" dirty="0" smtClean="0">
                <a:solidFill>
                  <a:schemeClr val="bg1"/>
                </a:solidFill>
                <a:latin typeface="Consolas"/>
                <a:cs typeface="Consolas"/>
              </a:rPr>
              <a:t>(P)</a:t>
            </a:r>
            <a:r>
              <a:rPr lang="en-US" sz="1200" baseline="-25000" dirty="0" smtClean="0">
                <a:solidFill>
                  <a:schemeClr val="bg1"/>
                </a:solidFill>
                <a:latin typeface="Consolas"/>
                <a:ea typeface="+mn-ea"/>
                <a:cs typeface="Consolas"/>
              </a:rPr>
              <a:t>KP.TGS</a:t>
            </a:r>
            <a:r>
              <a:rPr lang="en-US" sz="1200" dirty="0" smtClean="0">
                <a:solidFill>
                  <a:schemeClr val="bg1"/>
                </a:solidFill>
                <a:latin typeface="Consolas"/>
                <a:ea typeface="+mn-ea"/>
                <a:cs typeface="Consolas"/>
              </a:rPr>
              <a:t> = {</a:t>
            </a:r>
            <a:r>
              <a:rPr lang="en-US" sz="1200" dirty="0" smtClean="0">
                <a:solidFill>
                  <a:schemeClr val="bg1"/>
                </a:solidFill>
                <a:latin typeface="Consolas"/>
                <a:cs typeface="Consolas"/>
              </a:rPr>
              <a:t>P, time)}</a:t>
            </a:r>
            <a:r>
              <a:rPr lang="en-US" sz="1200" baseline="-25000" dirty="0" smtClean="0">
                <a:solidFill>
                  <a:schemeClr val="bg1"/>
                </a:solidFill>
                <a:latin typeface="Consolas"/>
                <a:cs typeface="Consolas"/>
              </a:rPr>
              <a:t>KP.TGS</a:t>
            </a:r>
            <a:endParaRPr lang="en-US" sz="1200" dirty="0" smtClean="0">
              <a:solidFill>
                <a:schemeClr val="bg1"/>
              </a:solidFill>
              <a:latin typeface="Consolas"/>
              <a:ea typeface="+mn-ea"/>
              <a:cs typeface="Consolas"/>
            </a:endParaRPr>
          </a:p>
        </p:txBody>
      </p:sp>
      <p:pic>
        <p:nvPicPr>
          <p:cNvPr id="97" name="Picture 96" descr="small-eyebal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73490" y="1625831"/>
            <a:ext cx="984587" cy="1027077"/>
          </a:xfrm>
          <a:prstGeom prst="rect">
            <a:avLst/>
          </a:prstGeom>
        </p:spPr>
      </p:pic>
    </p:spTree>
    <p:extLst>
      <p:ext uri="{BB962C8B-B14F-4D97-AF65-F5344CB8AC3E}">
        <p14:creationId xmlns:p14="http://schemas.microsoft.com/office/powerpoint/2010/main" val="42199624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10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10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dissolve">
                                      <p:cBhvr>
                                        <p:cTn id="18" dur="1000"/>
                                        <p:tgtEl>
                                          <p:spTgt spid="31"/>
                                        </p:tgtEl>
                                      </p:cBhvr>
                                    </p:animEffect>
                                  </p:childTnLst>
                                </p:cTn>
                              </p:par>
                              <p:par>
                                <p:cTn id="19" presetID="9"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2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1000"/>
                                        <p:tgtEl>
                                          <p:spTgt spid="3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1000"/>
                                        <p:tgtEl>
                                          <p:spTgt spid="3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10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dissolve">
                                      <p:cBhvr>
                                        <p:cTn id="37" dur="1000"/>
                                        <p:tgtEl>
                                          <p:spTgt spid="49"/>
                                        </p:tgtEl>
                                      </p:cBhvr>
                                    </p:animEffect>
                                  </p:childTnLst>
                                </p:cTn>
                              </p:par>
                              <p:par>
                                <p:cTn id="38" presetID="9"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dissolve">
                                      <p:cBhvr>
                                        <p:cTn id="40"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2" grpId="0"/>
      <p:bldP spid="49" grpId="0"/>
      <p:bldP spid="35" grpId="0"/>
      <p:bldP spid="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Every service is a principal</a:t>
            </a:r>
            <a:endParaRPr lang="en-US" dirty="0"/>
          </a:p>
        </p:txBody>
      </p:sp>
      <p:sp>
        <p:nvSpPr>
          <p:cNvPr id="6" name="Text Placeholder 5"/>
          <p:cNvSpPr>
            <a:spLocks noGrp="1"/>
          </p:cNvSpPr>
          <p:nvPr>
            <p:ph type="body" sz="quarter" idx="11"/>
          </p:nvPr>
        </p:nvSpPr>
        <p:spPr>
          <a:xfrm>
            <a:off x="457200" y="1165225"/>
            <a:ext cx="3911600" cy="5414724"/>
          </a:xfrm>
        </p:spPr>
        <p:txBody>
          <a:bodyPr/>
          <a:lstStyle/>
          <a:p>
            <a:pPr marL="358775" indent="-358775">
              <a:buNone/>
            </a:pPr>
            <a:r>
              <a:rPr lang="en-US" sz="2400" dirty="0" err="1" smtClean="0">
                <a:solidFill>
                  <a:srgbClr val="0A62CC"/>
                </a:solidFill>
                <a:latin typeface="Consolas"/>
                <a:cs typeface="Consolas"/>
              </a:rPr>
              <a:t>alice@REALM</a:t>
            </a:r>
            <a:endParaRPr lang="en-US" sz="2400" dirty="0" smtClean="0">
              <a:solidFill>
                <a:srgbClr val="0A62CC"/>
              </a:solidFill>
              <a:latin typeface="Consolas"/>
              <a:cs typeface="Consolas"/>
            </a:endParaRPr>
          </a:p>
          <a:p>
            <a:pPr marL="358775" indent="-358775">
              <a:buNone/>
            </a:pPr>
            <a:r>
              <a:rPr lang="en-US" sz="2400" dirty="0" err="1" smtClean="0">
                <a:solidFill>
                  <a:srgbClr val="0A62CC"/>
                </a:solidFill>
                <a:latin typeface="Consolas"/>
                <a:cs typeface="Consolas"/>
              </a:rPr>
              <a:t>bob@REALM</a:t>
            </a:r>
            <a:endParaRPr lang="en-US" sz="2400" dirty="0" smtClean="0">
              <a:solidFill>
                <a:srgbClr val="0A62CC"/>
              </a:solidFill>
              <a:latin typeface="Consolas"/>
              <a:cs typeface="Consolas"/>
            </a:endParaRPr>
          </a:p>
          <a:p>
            <a:pPr marL="358775" indent="-358775">
              <a:buNone/>
            </a:pPr>
            <a:endParaRPr lang="en-US" sz="2400" dirty="0">
              <a:solidFill>
                <a:srgbClr val="0A62CC"/>
              </a:solidFill>
              <a:latin typeface="Consolas"/>
              <a:cs typeface="Consolas"/>
            </a:endParaRPr>
          </a:p>
          <a:p>
            <a:pPr marL="358775" indent="-358775">
              <a:buNone/>
            </a:pPr>
            <a:r>
              <a:rPr lang="en-US" sz="2400" dirty="0" err="1">
                <a:solidFill>
                  <a:srgbClr val="0A62CC"/>
                </a:solidFill>
                <a:latin typeface="Consolas"/>
                <a:cs typeface="Consolas"/>
              </a:rPr>
              <a:t>oozie</a:t>
            </a:r>
            <a:r>
              <a:rPr lang="en-US" sz="2400" dirty="0">
                <a:solidFill>
                  <a:srgbClr val="0A62CC"/>
                </a:solidFill>
                <a:latin typeface="Consolas"/>
                <a:cs typeface="Consolas"/>
              </a:rPr>
              <a:t>/</a:t>
            </a:r>
            <a:r>
              <a:rPr lang="en-US" sz="2400" dirty="0" err="1">
                <a:solidFill>
                  <a:srgbClr val="0A62CC"/>
                </a:solidFill>
                <a:latin typeface="Consolas"/>
                <a:cs typeface="Consolas"/>
              </a:rPr>
              <a:t>ooziehost@REALM</a:t>
            </a:r>
            <a:endParaRPr lang="en-US" sz="2400" dirty="0">
              <a:solidFill>
                <a:srgbClr val="0A62CC"/>
              </a:solidFill>
              <a:latin typeface="Consolas"/>
              <a:cs typeface="Consolas"/>
            </a:endParaRPr>
          </a:p>
          <a:p>
            <a:pPr marL="358775" indent="-358775">
              <a:buNone/>
            </a:pPr>
            <a:r>
              <a:rPr lang="en-US" sz="2400" dirty="0" err="1" smtClean="0">
                <a:solidFill>
                  <a:srgbClr val="0A62CC"/>
                </a:solidFill>
                <a:latin typeface="Consolas"/>
                <a:cs typeface="Consolas"/>
              </a:rPr>
              <a:t>namenode</a:t>
            </a:r>
            <a:r>
              <a:rPr lang="en-US" sz="2400" dirty="0" smtClean="0">
                <a:solidFill>
                  <a:srgbClr val="0A62CC"/>
                </a:solidFill>
                <a:latin typeface="Consolas"/>
                <a:cs typeface="Consolas"/>
              </a:rPr>
              <a:t>/nn1@REALM</a:t>
            </a:r>
          </a:p>
          <a:p>
            <a:pPr marL="358775" indent="-358775">
              <a:buNone/>
            </a:pPr>
            <a:endParaRPr lang="en-US" sz="2400" dirty="0" smtClean="0">
              <a:solidFill>
                <a:srgbClr val="0A62CC"/>
              </a:solidFill>
              <a:latin typeface="Consolas"/>
              <a:cs typeface="Consolas"/>
            </a:endParaRPr>
          </a:p>
          <a:p>
            <a:pPr marL="358775" lvl="0" indent="-358775">
              <a:buNone/>
            </a:pPr>
            <a:r>
              <a:rPr lang="en-US" sz="2400" dirty="0" err="1">
                <a:solidFill>
                  <a:srgbClr val="0A62CC"/>
                </a:solidFill>
                <a:latin typeface="Consolas"/>
                <a:cs typeface="Consolas"/>
              </a:rPr>
              <a:t>hdfs</a:t>
            </a:r>
            <a:r>
              <a:rPr lang="en-US" sz="2400" dirty="0">
                <a:solidFill>
                  <a:srgbClr val="0A62CC"/>
                </a:solidFill>
                <a:latin typeface="Consolas"/>
                <a:cs typeface="Consolas"/>
              </a:rPr>
              <a:t>/_HOST@REALM</a:t>
            </a:r>
            <a:br>
              <a:rPr lang="en-US" sz="2400" dirty="0">
                <a:solidFill>
                  <a:srgbClr val="0A62CC"/>
                </a:solidFill>
                <a:latin typeface="Consolas"/>
                <a:cs typeface="Consolas"/>
              </a:rPr>
            </a:br>
            <a:r>
              <a:rPr lang="en-US" sz="2400" dirty="0" err="1">
                <a:solidFill>
                  <a:srgbClr val="0A62CC"/>
                </a:solidFill>
                <a:latin typeface="Consolas"/>
                <a:cs typeface="Consolas"/>
              </a:rPr>
              <a:t>hdfs</a:t>
            </a:r>
            <a:r>
              <a:rPr lang="en-US" sz="2400" dirty="0">
                <a:solidFill>
                  <a:srgbClr val="0A62CC"/>
                </a:solidFill>
                <a:latin typeface="Consolas"/>
                <a:cs typeface="Consolas"/>
              </a:rPr>
              <a:t>/r04s12@REALM</a:t>
            </a:r>
            <a:br>
              <a:rPr lang="en-US" sz="2400" dirty="0">
                <a:solidFill>
                  <a:srgbClr val="0A62CC"/>
                </a:solidFill>
                <a:latin typeface="Consolas"/>
                <a:cs typeface="Consolas"/>
              </a:rPr>
            </a:br>
            <a:r>
              <a:rPr lang="en-US" sz="2400" dirty="0" err="1">
                <a:solidFill>
                  <a:srgbClr val="0A62CC"/>
                </a:solidFill>
                <a:latin typeface="Consolas"/>
                <a:cs typeface="Consolas"/>
              </a:rPr>
              <a:t>hdfs</a:t>
            </a:r>
            <a:r>
              <a:rPr lang="en-US" sz="2400" dirty="0">
                <a:solidFill>
                  <a:srgbClr val="0A62CC"/>
                </a:solidFill>
                <a:latin typeface="Consolas"/>
                <a:cs typeface="Consolas"/>
              </a:rPr>
              <a:t>/r04s13@REALM</a:t>
            </a:r>
          </a:p>
          <a:p>
            <a:pPr marL="358775" lvl="0" indent="-358775">
              <a:buNone/>
            </a:pPr>
            <a:r>
              <a:rPr lang="en-US" sz="2400" dirty="0" smtClean="0">
                <a:solidFill>
                  <a:srgbClr val="0A62CC"/>
                </a:solidFill>
                <a:latin typeface="Consolas"/>
                <a:cs typeface="Consolas"/>
              </a:rPr>
              <a:t>yarn</a:t>
            </a:r>
            <a:r>
              <a:rPr lang="en-US" sz="2400" dirty="0">
                <a:solidFill>
                  <a:srgbClr val="0A62CC"/>
                </a:solidFill>
                <a:latin typeface="Consolas"/>
                <a:cs typeface="Consolas"/>
              </a:rPr>
              <a:t>/_HOST@REALM</a:t>
            </a:r>
            <a:br>
              <a:rPr lang="en-US" sz="2400" dirty="0">
                <a:solidFill>
                  <a:srgbClr val="0A62CC"/>
                </a:solidFill>
                <a:latin typeface="Consolas"/>
                <a:cs typeface="Consolas"/>
              </a:rPr>
            </a:br>
            <a:r>
              <a:rPr lang="en-US" sz="2400" dirty="0">
                <a:solidFill>
                  <a:srgbClr val="0A62CC"/>
                </a:solidFill>
                <a:latin typeface="Consolas"/>
                <a:cs typeface="Consolas"/>
              </a:rPr>
              <a:t>yarn/r04s12@REALM</a:t>
            </a:r>
          </a:p>
          <a:p>
            <a:pPr marL="358775" indent="-358775">
              <a:buNone/>
            </a:pPr>
            <a:r>
              <a:rPr lang="en-US" sz="2400" dirty="0" smtClean="0">
                <a:solidFill>
                  <a:srgbClr val="0A62CC"/>
                </a:solidFill>
                <a:latin typeface="Consolas"/>
                <a:cs typeface="Consolas"/>
              </a:rPr>
              <a:t>HTTP</a:t>
            </a:r>
            <a:r>
              <a:rPr lang="en-US" sz="2400" dirty="0">
                <a:solidFill>
                  <a:srgbClr val="0A62CC"/>
                </a:solidFill>
                <a:latin typeface="Consolas"/>
                <a:cs typeface="Consolas"/>
              </a:rPr>
              <a:t>/_HOST@REALM</a:t>
            </a:r>
          </a:p>
          <a:p>
            <a:pPr marL="358775" indent="-358775">
              <a:buNone/>
            </a:pPr>
            <a:endParaRPr lang="en-US" sz="2400" dirty="0" smtClean="0"/>
          </a:p>
          <a:p>
            <a:pPr marL="358775" indent="-358775">
              <a:buNone/>
            </a:pPr>
            <a:endParaRPr lang="en-US" sz="2400" dirty="0"/>
          </a:p>
        </p:txBody>
      </p:sp>
      <p:sp>
        <p:nvSpPr>
          <p:cNvPr id="12" name="Text Placeholder 11"/>
          <p:cNvSpPr>
            <a:spLocks noGrp="1"/>
          </p:cNvSpPr>
          <p:nvPr>
            <p:ph type="body" sz="quarter" idx="14"/>
          </p:nvPr>
        </p:nvSpPr>
        <p:spPr/>
        <p:txBody>
          <a:bodyPr/>
          <a:lstStyle/>
          <a:p>
            <a:pPr marL="358775" lvl="0" indent="-358775">
              <a:buNone/>
            </a:pPr>
            <a:endParaRPr lang="en-US" sz="2400" dirty="0">
              <a:solidFill>
                <a:prstClr val="black"/>
              </a:solidFill>
            </a:endParaRPr>
          </a:p>
          <a:p>
            <a:pPr marL="0" indent="0">
              <a:buNone/>
            </a:pPr>
            <a:endParaRPr lang="en-US" dirty="0"/>
          </a:p>
        </p:txBody>
      </p:sp>
      <p:sp>
        <p:nvSpPr>
          <p:cNvPr id="3" name="Slide Number Placeholder 2"/>
          <p:cNvSpPr>
            <a:spLocks noGrp="1"/>
          </p:cNvSpPr>
          <p:nvPr>
            <p:ph type="sldNum" sz="quarter" idx="15"/>
          </p:nvPr>
        </p:nvSpPr>
        <p:spPr/>
        <p:txBody>
          <a:bodyPr/>
          <a:lstStyle/>
          <a:p>
            <a:r>
              <a:rPr lang="en-GB" smtClean="0"/>
              <a:t>Page </a:t>
            </a:r>
            <a:fld id="{7BAFB573-C6A6-D241-B981-22D7EA7E7154}" type="slidenum">
              <a:rPr lang="en-GB" smtClean="0"/>
              <a:pPr/>
              <a:t>14</a:t>
            </a:fld>
            <a:endParaRPr lang="en-GB"/>
          </a:p>
        </p:txBody>
      </p:sp>
      <p:sp>
        <p:nvSpPr>
          <p:cNvPr id="13" name="Rectangle 12"/>
          <p:cNvSpPr/>
          <p:nvPr/>
        </p:nvSpPr>
        <p:spPr>
          <a:xfrm>
            <a:off x="5474740" y="1654363"/>
            <a:ext cx="3578896" cy="3046988"/>
          </a:xfrm>
          <a:prstGeom prst="rect">
            <a:avLst/>
          </a:prstGeom>
        </p:spPr>
        <p:txBody>
          <a:bodyPr wrap="square">
            <a:spAutoFit/>
          </a:bodyPr>
          <a:lstStyle/>
          <a:p>
            <a:pPr marL="358775" indent="-358775">
              <a:buNone/>
            </a:pPr>
            <a:r>
              <a:rPr lang="en-US" dirty="0" smtClean="0"/>
              <a:t>short names</a:t>
            </a:r>
            <a:r>
              <a:rPr lang="en-US" dirty="0"/>
              <a:t>:</a:t>
            </a:r>
            <a:br>
              <a:rPr lang="en-US" dirty="0"/>
            </a:br>
            <a:r>
              <a:rPr lang="en-US" dirty="0" err="1">
                <a:solidFill>
                  <a:srgbClr val="0A62CC"/>
                </a:solidFill>
                <a:latin typeface="Consolas"/>
                <a:cs typeface="Consolas"/>
              </a:rPr>
              <a:t>alice</a:t>
            </a:r>
            <a:r>
              <a:rPr lang="en-US" dirty="0">
                <a:solidFill>
                  <a:srgbClr val="0A62CC"/>
                </a:solidFill>
                <a:latin typeface="Consolas"/>
                <a:cs typeface="Consolas"/>
              </a:rPr>
              <a:t/>
            </a:r>
            <a:br>
              <a:rPr lang="en-US" dirty="0">
                <a:solidFill>
                  <a:srgbClr val="0A62CC"/>
                </a:solidFill>
                <a:latin typeface="Consolas"/>
                <a:cs typeface="Consolas"/>
              </a:rPr>
            </a:br>
            <a:r>
              <a:rPr lang="en-US" dirty="0">
                <a:solidFill>
                  <a:srgbClr val="0A62CC"/>
                </a:solidFill>
                <a:latin typeface="Consolas"/>
                <a:cs typeface="Consolas"/>
              </a:rPr>
              <a:t>bob</a:t>
            </a:r>
            <a:br>
              <a:rPr lang="en-US" dirty="0">
                <a:solidFill>
                  <a:srgbClr val="0A62CC"/>
                </a:solidFill>
                <a:latin typeface="Consolas"/>
                <a:cs typeface="Consolas"/>
              </a:rPr>
            </a:br>
            <a:r>
              <a:rPr lang="en-US" dirty="0" err="1">
                <a:solidFill>
                  <a:srgbClr val="0A62CC"/>
                </a:solidFill>
                <a:latin typeface="Consolas"/>
                <a:cs typeface="Consolas"/>
              </a:rPr>
              <a:t>oozie</a:t>
            </a:r>
            <a:r>
              <a:rPr lang="en-US" dirty="0">
                <a:solidFill>
                  <a:srgbClr val="0A62CC"/>
                </a:solidFill>
                <a:latin typeface="Consolas"/>
                <a:cs typeface="Consolas"/>
              </a:rPr>
              <a:t/>
            </a:r>
            <a:br>
              <a:rPr lang="en-US" dirty="0">
                <a:solidFill>
                  <a:srgbClr val="0A62CC"/>
                </a:solidFill>
                <a:latin typeface="Consolas"/>
                <a:cs typeface="Consolas"/>
              </a:rPr>
            </a:br>
            <a:r>
              <a:rPr lang="en-US" dirty="0" err="1">
                <a:solidFill>
                  <a:srgbClr val="0A62CC"/>
                </a:solidFill>
                <a:latin typeface="Consolas"/>
                <a:cs typeface="Consolas"/>
              </a:rPr>
              <a:t>namenode</a:t>
            </a:r>
            <a:r>
              <a:rPr lang="en-US" dirty="0">
                <a:solidFill>
                  <a:srgbClr val="0A62CC"/>
                </a:solidFill>
                <a:latin typeface="Consolas"/>
                <a:cs typeface="Consolas"/>
              </a:rPr>
              <a:t/>
            </a:r>
            <a:br>
              <a:rPr lang="en-US" dirty="0">
                <a:solidFill>
                  <a:srgbClr val="0A62CC"/>
                </a:solidFill>
                <a:latin typeface="Consolas"/>
                <a:cs typeface="Consolas"/>
              </a:rPr>
            </a:br>
            <a:r>
              <a:rPr lang="en-US" dirty="0" err="1">
                <a:solidFill>
                  <a:srgbClr val="0A62CC"/>
                </a:solidFill>
                <a:latin typeface="Consolas"/>
                <a:cs typeface="Consolas"/>
              </a:rPr>
              <a:t>hdfs</a:t>
            </a:r>
            <a:r>
              <a:rPr lang="en-US" dirty="0">
                <a:solidFill>
                  <a:srgbClr val="0A62CC"/>
                </a:solidFill>
                <a:latin typeface="Consolas"/>
                <a:cs typeface="Consolas"/>
              </a:rPr>
              <a:t/>
            </a:r>
            <a:br>
              <a:rPr lang="en-US" dirty="0">
                <a:solidFill>
                  <a:srgbClr val="0A62CC"/>
                </a:solidFill>
                <a:latin typeface="Consolas"/>
                <a:cs typeface="Consolas"/>
              </a:rPr>
            </a:br>
            <a:r>
              <a:rPr lang="en-US" dirty="0">
                <a:solidFill>
                  <a:srgbClr val="0A62CC"/>
                </a:solidFill>
                <a:latin typeface="Consolas"/>
                <a:cs typeface="Consolas"/>
              </a:rPr>
              <a:t>yarn</a:t>
            </a:r>
            <a:br>
              <a:rPr lang="en-US" dirty="0">
                <a:solidFill>
                  <a:srgbClr val="0A62CC"/>
                </a:solidFill>
                <a:latin typeface="Consolas"/>
                <a:cs typeface="Consolas"/>
              </a:rPr>
            </a:br>
            <a:r>
              <a:rPr lang="en-US" dirty="0">
                <a:solidFill>
                  <a:srgbClr val="0A62CC"/>
                </a:solidFill>
                <a:latin typeface="Consolas"/>
                <a:cs typeface="Consolas"/>
              </a:rPr>
              <a:t>HTTP</a:t>
            </a:r>
          </a:p>
        </p:txBody>
      </p:sp>
    </p:spTree>
    <p:extLst>
      <p:ext uri="{BB962C8B-B14F-4D97-AF65-F5344CB8AC3E}">
        <p14:creationId xmlns:p14="http://schemas.microsoft.com/office/powerpoint/2010/main" val="1278815287"/>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15</a:t>
            </a:fld>
            <a:endParaRPr lang="en-GB"/>
          </a:p>
        </p:txBody>
      </p:sp>
      <p:sp>
        <p:nvSpPr>
          <p:cNvPr id="5" name="Footer Placeholder 4"/>
          <p:cNvSpPr>
            <a:spLocks noGrp="1"/>
          </p:cNvSpPr>
          <p:nvPr>
            <p:ph type="ftr" sz="quarter" idx="13"/>
          </p:nvPr>
        </p:nvSpPr>
        <p:spPr/>
        <p:txBody>
          <a:bodyPr/>
          <a:lstStyle/>
          <a:p>
            <a:pPr>
              <a:defRPr/>
            </a:pPr>
            <a:endParaRPr lang="en-US"/>
          </a:p>
        </p:txBody>
      </p:sp>
      <p:sp>
        <p:nvSpPr>
          <p:cNvPr id="6" name="Title 5"/>
          <p:cNvSpPr txBox="1">
            <a:spLocks/>
          </p:cNvSpPr>
          <p:nvPr/>
        </p:nvSpPr>
        <p:spPr>
          <a:xfrm>
            <a:off x="457200" y="0"/>
            <a:ext cx="8229600" cy="1016000"/>
          </a:xfrm>
          <a:prstGeom prst="rect">
            <a:avLst/>
          </a:prstGeom>
        </p:spPr>
        <p:txBody>
          <a:bodyPr/>
          <a:lstStyle>
            <a:lvl1pPr algn="l" defTabSz="457200" rtl="0" eaLnBrk="1" fontAlgn="base" hangingPunct="1">
              <a:spcBef>
                <a:spcPct val="0"/>
              </a:spcBef>
              <a:spcAft>
                <a:spcPct val="0"/>
              </a:spcAft>
              <a:defRPr sz="3600" kern="1200">
                <a:solidFill>
                  <a:schemeClr val="tx1"/>
                </a:solidFill>
                <a:latin typeface="+mj-lt"/>
                <a:ea typeface="ＭＳ Ｐゴシック" charset="0"/>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ＭＳ Ｐゴシック" charset="0"/>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a:lstStyle>
          <a:p>
            <a:r>
              <a:rPr lang="en-US" dirty="0" smtClean="0"/>
              <a:t>Entering the darkness</a:t>
            </a:r>
            <a:endParaRPr lang="en-US" dirty="0"/>
          </a:p>
        </p:txBody>
      </p:sp>
      <p:pic>
        <p:nvPicPr>
          <p:cNvPr id="2" name="Picture 1" descr="Screen Shot 2015-09-27 at 19.39.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6500"/>
            <a:ext cx="9295042" cy="4227524"/>
          </a:xfrm>
          <a:prstGeom prst="rect">
            <a:avLst/>
          </a:prstGeom>
        </p:spPr>
      </p:pic>
    </p:spTree>
    <p:extLst>
      <p:ext uri="{BB962C8B-B14F-4D97-AF65-F5344CB8AC3E}">
        <p14:creationId xmlns:p14="http://schemas.microsoft.com/office/powerpoint/2010/main" val="1634790303"/>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HDFS Bootstrap: Kerberos Login</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16</a:t>
            </a:fld>
            <a:endParaRPr lang="en-GB"/>
          </a:p>
        </p:txBody>
      </p:sp>
      <p:sp>
        <p:nvSpPr>
          <p:cNvPr id="4" name="Footer Placeholder 3"/>
          <p:cNvSpPr>
            <a:spLocks noGrp="1"/>
          </p:cNvSpPr>
          <p:nvPr>
            <p:ph type="ftr" sz="quarter" idx="11"/>
          </p:nvPr>
        </p:nvSpPr>
        <p:spPr/>
        <p:txBody>
          <a:bodyPr/>
          <a:lstStyle/>
          <a:p>
            <a:pPr>
              <a:defRPr/>
            </a:pPr>
            <a:endParaRPr lang="en-US"/>
          </a:p>
        </p:txBody>
      </p:sp>
      <p:pic>
        <p:nvPicPr>
          <p:cNvPr id="9" name="Picture 8" descr="Storage tabl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3062" y="1783007"/>
            <a:ext cx="1155267" cy="1155267"/>
          </a:xfrm>
          <a:prstGeom prst="rect">
            <a:avLst/>
          </a:prstGeom>
        </p:spPr>
      </p:pic>
      <p:pic>
        <p:nvPicPr>
          <p:cNvPr id="11" name="Picture 10" descr="Storage blo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9092" y="4532233"/>
            <a:ext cx="1005397" cy="1005397"/>
          </a:xfrm>
          <a:prstGeom prst="rect">
            <a:avLst/>
          </a:prstGeom>
        </p:spPr>
      </p:pic>
      <p:sp>
        <p:nvSpPr>
          <p:cNvPr id="12" name="Rectangle 11"/>
          <p:cNvSpPr/>
          <p:nvPr/>
        </p:nvSpPr>
        <p:spPr>
          <a:xfrm>
            <a:off x="7745326" y="1401648"/>
            <a:ext cx="1398674" cy="322097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7952370" y="2598478"/>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52370" y="3539532"/>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zure Rights Management (RM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54519" y="3585878"/>
            <a:ext cx="780288" cy="780288"/>
          </a:xfrm>
          <a:prstGeom prst="rect">
            <a:avLst/>
          </a:prstGeom>
        </p:spPr>
      </p:pic>
      <p:pic>
        <p:nvPicPr>
          <p:cNvPr id="17" name="Picture 16" descr="DocumentD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43802" y="2639078"/>
            <a:ext cx="780288" cy="780288"/>
          </a:xfrm>
          <a:prstGeom prst="rect">
            <a:avLst/>
          </a:prstGeom>
        </p:spPr>
      </p:pic>
      <p:pic>
        <p:nvPicPr>
          <p:cNvPr id="18" name="Picture 17" descr="Storage blo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3695" y="4543731"/>
            <a:ext cx="1005397" cy="1005397"/>
          </a:xfrm>
          <a:prstGeom prst="rect">
            <a:avLst/>
          </a:prstGeom>
        </p:spPr>
      </p:pic>
      <p:pic>
        <p:nvPicPr>
          <p:cNvPr id="19" name="Picture 18" descr="Storage blo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4489" y="4532233"/>
            <a:ext cx="1005397" cy="1005397"/>
          </a:xfrm>
          <a:prstGeom prst="rect">
            <a:avLst/>
          </a:prstGeom>
        </p:spPr>
      </p:pic>
      <p:pic>
        <p:nvPicPr>
          <p:cNvPr id="20" name="Picture 19" descr="Storage blo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09886" y="4532233"/>
            <a:ext cx="1005397" cy="1005397"/>
          </a:xfrm>
          <a:prstGeom prst="rect">
            <a:avLst/>
          </a:prstGeom>
        </p:spPr>
      </p:pic>
      <p:pic>
        <p:nvPicPr>
          <p:cNvPr id="21" name="Picture 20" descr="Azure Certificat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0191" y="5685600"/>
            <a:ext cx="780288" cy="780288"/>
          </a:xfrm>
          <a:prstGeom prst="rect">
            <a:avLst/>
          </a:prstGeom>
        </p:spPr>
      </p:pic>
      <p:sp>
        <p:nvSpPr>
          <p:cNvPr id="22" name="TextBox 21"/>
          <p:cNvSpPr txBox="1"/>
          <p:nvPr/>
        </p:nvSpPr>
        <p:spPr>
          <a:xfrm>
            <a:off x="3442556" y="5906427"/>
            <a:ext cx="3861601" cy="454908"/>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shared </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keytab</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 in /</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etc</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hadoo</a:t>
            </a:r>
            <a:r>
              <a:rPr lang="en-US" sz="1600" dirty="0">
                <a:solidFill>
                  <a:srgbClr val="0A62CC"/>
                </a:solidFill>
                <a:latin typeface="Consolas"/>
                <a:ea typeface="+mn-ea"/>
                <a:cs typeface="Consolas"/>
              </a:rPr>
              <a:t>p</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cxnSp>
        <p:nvCxnSpPr>
          <p:cNvPr id="24" name="Straight Arrow Connector 23"/>
          <p:cNvCxnSpPr>
            <a:stCxn id="9" idx="3"/>
          </p:cNvCxnSpPr>
          <p:nvPr/>
        </p:nvCxnSpPr>
        <p:spPr>
          <a:xfrm>
            <a:off x="4428329" y="2360641"/>
            <a:ext cx="3461603" cy="478826"/>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066199" y="2989604"/>
            <a:ext cx="2565164" cy="454908"/>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log in to </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kerberos</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cxnSp>
        <p:nvCxnSpPr>
          <p:cNvPr id="29" name="Straight Arrow Connector 28"/>
          <p:cNvCxnSpPr>
            <a:stCxn id="18" idx="0"/>
          </p:cNvCxnSpPr>
          <p:nvPr/>
        </p:nvCxnSpPr>
        <p:spPr>
          <a:xfrm flipV="1">
            <a:off x="2396394" y="2839467"/>
            <a:ext cx="5493538" cy="1704264"/>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0"/>
          </p:cNvCxnSpPr>
          <p:nvPr/>
        </p:nvCxnSpPr>
        <p:spPr>
          <a:xfrm flipV="1">
            <a:off x="3401791" y="2839467"/>
            <a:ext cx="4488141" cy="1692766"/>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9" idx="0"/>
          </p:cNvCxnSpPr>
          <p:nvPr/>
        </p:nvCxnSpPr>
        <p:spPr>
          <a:xfrm flipV="1">
            <a:off x="4407188" y="2839467"/>
            <a:ext cx="3545182" cy="1692766"/>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0" idx="0"/>
          </p:cNvCxnSpPr>
          <p:nvPr/>
        </p:nvCxnSpPr>
        <p:spPr>
          <a:xfrm flipV="1">
            <a:off x="5412585" y="2839467"/>
            <a:ext cx="2447347" cy="1692766"/>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5766025" y="3419367"/>
            <a:ext cx="2186345" cy="1203250"/>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4685388" y="3419367"/>
            <a:ext cx="3266982" cy="1203250"/>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3675742" y="3419367"/>
            <a:ext cx="4276629" cy="1203250"/>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2713423" y="3419367"/>
            <a:ext cx="5238950" cy="1203250"/>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flipV="1">
            <a:off x="4226241" y="2639078"/>
            <a:ext cx="3726132" cy="780290"/>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0" y="5516323"/>
            <a:ext cx="2661848"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datanode</a:t>
            </a:r>
            <a:r>
              <a:rPr lang="en-US" sz="1600" dirty="0" smtClean="0">
                <a:solidFill>
                  <a:srgbClr val="0A62CC"/>
                </a:solidFill>
                <a:latin typeface="Consolas"/>
                <a:cs typeface="Consolas"/>
              </a:rPr>
              <a:t>/_HOST@REAL</a:t>
            </a:r>
            <a:r>
              <a:rPr lang="en-US" sz="1600" dirty="0">
                <a:solidFill>
                  <a:srgbClr val="0A62CC"/>
                </a:solidFill>
                <a:latin typeface="Consolas"/>
                <a:cs typeface="Consolas"/>
              </a:rPr>
              <a:t>M</a:t>
            </a:r>
          </a:p>
        </p:txBody>
      </p:sp>
      <p:sp>
        <p:nvSpPr>
          <p:cNvPr id="65" name="TextBox 64"/>
          <p:cNvSpPr txBox="1"/>
          <p:nvPr/>
        </p:nvSpPr>
        <p:spPr>
          <a:xfrm>
            <a:off x="4151248" y="3444512"/>
            <a:ext cx="2565164" cy="454908"/>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1600" dirty="0" smtClean="0">
                <a:solidFill>
                  <a:srgbClr val="0A62CC"/>
                </a:solidFill>
                <a:latin typeface="Consolas"/>
                <a:ea typeface="+mn-ea"/>
                <a:cs typeface="Consolas"/>
              </a:rPr>
              <a:t>tickets for TGS</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pic>
        <p:nvPicPr>
          <p:cNvPr id="69" name="Picture 68" descr="Azure Certificat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95244" y="1294014"/>
            <a:ext cx="780288" cy="780288"/>
          </a:xfrm>
          <a:prstGeom prst="rect">
            <a:avLst/>
          </a:prstGeom>
        </p:spPr>
      </p:pic>
      <p:sp>
        <p:nvSpPr>
          <p:cNvPr id="70" name="Rectangle 69"/>
          <p:cNvSpPr/>
          <p:nvPr/>
        </p:nvSpPr>
        <p:spPr>
          <a:xfrm>
            <a:off x="1624937" y="1443698"/>
            <a:ext cx="2548309" cy="634020"/>
          </a:xfrm>
          <a:prstGeom prst="rect">
            <a:avLst/>
          </a:prstGeom>
        </p:spPr>
        <p:txBody>
          <a:bodyPr wrap="square">
            <a:spAutoFit/>
          </a:bodyPr>
          <a:lstStyle/>
          <a:p>
            <a:pPr algn="r" fontAlgn="auto">
              <a:spcBef>
                <a:spcPct val="20000"/>
              </a:spcBef>
              <a:spcAft>
                <a:spcPts val="0"/>
              </a:spcAft>
            </a:pPr>
            <a:r>
              <a:rPr lang="en-US" sz="1600" dirty="0" err="1">
                <a:solidFill>
                  <a:srgbClr val="0A62CC"/>
                </a:solidFill>
                <a:latin typeface="Consolas"/>
                <a:cs typeface="Consolas"/>
              </a:rPr>
              <a:t>namenode</a:t>
            </a:r>
            <a:r>
              <a:rPr lang="en-US" sz="1600" dirty="0">
                <a:solidFill>
                  <a:srgbClr val="0A62CC"/>
                </a:solidFill>
                <a:latin typeface="Consolas"/>
                <a:cs typeface="Consolas"/>
              </a:rPr>
              <a:t>/</a:t>
            </a:r>
            <a:r>
              <a:rPr lang="en-US" sz="1600" dirty="0" err="1">
                <a:solidFill>
                  <a:srgbClr val="0A62CC"/>
                </a:solidFill>
                <a:latin typeface="Consolas"/>
                <a:cs typeface="Consolas"/>
              </a:rPr>
              <a:t>nn@REALM</a:t>
            </a:r>
            <a:endParaRPr lang="en-US" sz="1600" dirty="0">
              <a:solidFill>
                <a:srgbClr val="0A62CC"/>
              </a:solidFill>
              <a:latin typeface="Consolas"/>
              <a:cs typeface="Consolas"/>
            </a:endParaRPr>
          </a:p>
          <a:p>
            <a:pPr algn="r" fontAlgn="auto">
              <a:spcBef>
                <a:spcPct val="20000"/>
              </a:spcBef>
              <a:spcAft>
                <a:spcPts val="0"/>
              </a:spcAft>
            </a:pPr>
            <a:endParaRPr lang="en-US" sz="1600" dirty="0" err="1">
              <a:solidFill>
                <a:srgbClr val="0A62CC"/>
              </a:solidFill>
              <a:latin typeface="Consolas"/>
              <a:cs typeface="Consolas"/>
            </a:endParaRPr>
          </a:p>
        </p:txBody>
      </p:sp>
      <p:pic>
        <p:nvPicPr>
          <p:cNvPr id="71" name="Picture 70" descr="small-eyebal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52370" y="1443698"/>
            <a:ext cx="984587" cy="1027077"/>
          </a:xfrm>
          <a:prstGeom prst="rect">
            <a:avLst/>
          </a:prstGeom>
        </p:spPr>
      </p:pic>
    </p:spTree>
    <p:extLst>
      <p:ext uri="{BB962C8B-B14F-4D97-AF65-F5344CB8AC3E}">
        <p14:creationId xmlns:p14="http://schemas.microsoft.com/office/powerpoint/2010/main" val="6403312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10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10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11" presetID="9"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10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4" presetID="9"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10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10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20" presetID="9"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10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dissolve">
                                      <p:cBhvr>
                                        <p:cTn id="27" dur="1000"/>
                                        <p:tgtEl>
                                          <p:spTgt spid="46"/>
                                        </p:tgtEl>
                                      </p:cBhvr>
                                    </p:animEffect>
                                  </p:childTnLst>
                                </p:cTn>
                              </p:par>
                              <p:par>
                                <p:cTn id="28" presetID="9"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dissolve">
                                      <p:cBhvr>
                                        <p:cTn id="30" dur="1000"/>
                                        <p:tgtEl>
                                          <p:spTgt spid="49"/>
                                        </p:tgtEl>
                                      </p:cBhvr>
                                    </p:animEffect>
                                  </p:childTnLst>
                                </p:cTn>
                              </p:par>
                              <p:par>
                                <p:cTn id="31" presetID="9"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dissolve">
                                      <p:cBhvr>
                                        <p:cTn id="33" dur="1000"/>
                                        <p:tgtEl>
                                          <p:spTgt spid="52"/>
                                        </p:tgtEl>
                                      </p:cBhvr>
                                    </p:animEffect>
                                  </p:childTnLst>
                                </p:cTn>
                              </p:par>
                              <p:par>
                                <p:cTn id="34" presetID="9"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dissolve">
                                      <p:cBhvr>
                                        <p:cTn id="36" dur="1000"/>
                                        <p:tgtEl>
                                          <p:spTgt spid="56"/>
                                        </p:tgtEl>
                                      </p:cBhvr>
                                    </p:animEffect>
                                  </p:childTnLst>
                                </p:cTn>
                              </p:par>
                              <p:par>
                                <p:cTn id="37" presetID="9"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dissolve">
                                      <p:cBhvr>
                                        <p:cTn id="39" dur="1000"/>
                                        <p:tgtEl>
                                          <p:spTgt spid="5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dissolve">
                                      <p:cBhvr>
                                        <p:cTn id="42"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745326" y="1401648"/>
            <a:ext cx="1398674" cy="322097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7952370" y="2598478"/>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952370" y="3539532"/>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Azure Rights Management (RM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54519" y="3585878"/>
            <a:ext cx="780288" cy="780288"/>
          </a:xfrm>
          <a:prstGeom prst="rect">
            <a:avLst/>
          </a:prstGeom>
        </p:spPr>
      </p:pic>
      <p:pic>
        <p:nvPicPr>
          <p:cNvPr id="42" name="Picture 41" descr="DocumentD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43802" y="2639078"/>
            <a:ext cx="780288" cy="780288"/>
          </a:xfrm>
          <a:prstGeom prst="rect">
            <a:avLst/>
          </a:prstGeom>
        </p:spPr>
      </p:pic>
      <p:sp>
        <p:nvSpPr>
          <p:cNvPr id="5" name="Title 4"/>
          <p:cNvSpPr>
            <a:spLocks noGrp="1"/>
          </p:cNvSpPr>
          <p:nvPr>
            <p:ph type="title"/>
          </p:nvPr>
        </p:nvSpPr>
        <p:spPr/>
        <p:txBody>
          <a:bodyPr/>
          <a:lstStyle/>
          <a:p>
            <a:r>
              <a:rPr lang="en-US" dirty="0" smtClean="0"/>
              <a:t>HDFS Bootstrap: DNs register with NN</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17</a:t>
            </a:fld>
            <a:endParaRPr lang="en-GB"/>
          </a:p>
        </p:txBody>
      </p:sp>
      <p:sp>
        <p:nvSpPr>
          <p:cNvPr id="4" name="Footer Placeholder 3"/>
          <p:cNvSpPr>
            <a:spLocks noGrp="1"/>
          </p:cNvSpPr>
          <p:nvPr>
            <p:ph type="ftr" sz="quarter" idx="11"/>
          </p:nvPr>
        </p:nvSpPr>
        <p:spPr/>
        <p:txBody>
          <a:bodyPr/>
          <a:lstStyle/>
          <a:p>
            <a:pPr>
              <a:defRPr/>
            </a:pPr>
            <a:endParaRPr lang="en-US"/>
          </a:p>
        </p:txBody>
      </p:sp>
      <p:pic>
        <p:nvPicPr>
          <p:cNvPr id="9" name="Picture 8" descr="Storage tab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3062" y="1783007"/>
            <a:ext cx="1155267" cy="1155267"/>
          </a:xfrm>
          <a:prstGeom prst="rect">
            <a:avLst/>
          </a:prstGeom>
        </p:spPr>
      </p:pic>
      <p:pic>
        <p:nvPicPr>
          <p:cNvPr id="11" name="Picture 10"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9092" y="4532233"/>
            <a:ext cx="1005397" cy="1005397"/>
          </a:xfrm>
          <a:prstGeom prst="rect">
            <a:avLst/>
          </a:prstGeom>
        </p:spPr>
      </p:pic>
      <p:pic>
        <p:nvPicPr>
          <p:cNvPr id="18" name="Picture 17"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3695" y="4543731"/>
            <a:ext cx="1005397" cy="1005397"/>
          </a:xfrm>
          <a:prstGeom prst="rect">
            <a:avLst/>
          </a:prstGeom>
        </p:spPr>
      </p:pic>
      <p:pic>
        <p:nvPicPr>
          <p:cNvPr id="19" name="Picture 18"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04489" y="4532233"/>
            <a:ext cx="1005397" cy="1005397"/>
          </a:xfrm>
          <a:prstGeom prst="rect">
            <a:avLst/>
          </a:prstGeom>
        </p:spPr>
      </p:pic>
      <p:pic>
        <p:nvPicPr>
          <p:cNvPr id="20" name="Picture 19"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09886" y="4532233"/>
            <a:ext cx="1005397" cy="1005397"/>
          </a:xfrm>
          <a:prstGeom prst="rect">
            <a:avLst/>
          </a:prstGeom>
        </p:spPr>
      </p:pic>
      <p:pic>
        <p:nvPicPr>
          <p:cNvPr id="21" name="Picture 20" descr="Azure Certificat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0191" y="5685600"/>
            <a:ext cx="780288" cy="780288"/>
          </a:xfrm>
          <a:prstGeom prst="rect">
            <a:avLst/>
          </a:prstGeom>
        </p:spPr>
      </p:pic>
      <p:sp>
        <p:nvSpPr>
          <p:cNvPr id="22" name="TextBox 21"/>
          <p:cNvSpPr txBox="1"/>
          <p:nvPr/>
        </p:nvSpPr>
        <p:spPr>
          <a:xfrm>
            <a:off x="3442556" y="5906427"/>
            <a:ext cx="3861601" cy="454908"/>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shared </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keytab</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 in /</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etc</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a:t>
            </a:r>
            <a:r>
              <a:rPr kumimoji="0" lang="en-US" sz="1600" b="0" i="0" u="none" strike="noStrike" kern="1200" cap="none" spc="0" normalizeH="0" baseline="0" noProof="0" dirty="0" err="1" smtClean="0">
                <a:ln>
                  <a:noFill/>
                </a:ln>
                <a:solidFill>
                  <a:srgbClr val="0A62CC"/>
                </a:solidFill>
                <a:effectLst/>
                <a:uLnTx/>
                <a:uFillTx/>
                <a:latin typeface="Consolas"/>
                <a:ea typeface="+mn-ea"/>
                <a:cs typeface="Consolas"/>
              </a:rPr>
              <a:t>hadoo</a:t>
            </a:r>
            <a:r>
              <a:rPr lang="en-US" sz="1600" dirty="0">
                <a:solidFill>
                  <a:srgbClr val="0A62CC"/>
                </a:solidFill>
                <a:latin typeface="Consolas"/>
                <a:ea typeface="+mn-ea"/>
                <a:cs typeface="Consolas"/>
              </a:rPr>
              <a:t>p</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pic>
        <p:nvPicPr>
          <p:cNvPr id="23" name="Picture 22" descr="Azure Certificat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95244" y="1294014"/>
            <a:ext cx="780288" cy="780288"/>
          </a:xfrm>
          <a:prstGeom prst="rect">
            <a:avLst/>
          </a:prstGeom>
        </p:spPr>
      </p:pic>
      <p:cxnSp>
        <p:nvCxnSpPr>
          <p:cNvPr id="29" name="Straight Arrow Connector 28"/>
          <p:cNvCxnSpPr>
            <a:stCxn id="18" idx="0"/>
          </p:cNvCxnSpPr>
          <p:nvPr/>
        </p:nvCxnSpPr>
        <p:spPr>
          <a:xfrm flipV="1">
            <a:off x="2396394" y="3676006"/>
            <a:ext cx="5493538" cy="867725"/>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1" idx="0"/>
          </p:cNvCxnSpPr>
          <p:nvPr/>
        </p:nvCxnSpPr>
        <p:spPr>
          <a:xfrm flipV="1">
            <a:off x="3401791" y="3676006"/>
            <a:ext cx="4550579" cy="856227"/>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9" idx="0"/>
          </p:cNvCxnSpPr>
          <p:nvPr/>
        </p:nvCxnSpPr>
        <p:spPr>
          <a:xfrm flipV="1">
            <a:off x="4407188" y="3676006"/>
            <a:ext cx="3545182" cy="856227"/>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0" idx="0"/>
          </p:cNvCxnSpPr>
          <p:nvPr/>
        </p:nvCxnSpPr>
        <p:spPr>
          <a:xfrm flipV="1">
            <a:off x="5412585" y="3676006"/>
            <a:ext cx="2447347" cy="856227"/>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5766026" y="4149312"/>
            <a:ext cx="2186344" cy="473305"/>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4685388" y="4149312"/>
            <a:ext cx="3266982" cy="473305"/>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3675743" y="4149312"/>
            <a:ext cx="4276630" cy="473305"/>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2713423" y="4149312"/>
            <a:ext cx="5238947" cy="473305"/>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8" idx="0"/>
            <a:endCxn id="9" idx="2"/>
          </p:cNvCxnSpPr>
          <p:nvPr/>
        </p:nvCxnSpPr>
        <p:spPr>
          <a:xfrm flipV="1">
            <a:off x="2396394" y="2938274"/>
            <a:ext cx="1454302" cy="1605457"/>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1" idx="0"/>
            <a:endCxn id="9" idx="2"/>
          </p:cNvCxnSpPr>
          <p:nvPr/>
        </p:nvCxnSpPr>
        <p:spPr>
          <a:xfrm flipV="1">
            <a:off x="3401791" y="2938274"/>
            <a:ext cx="448905" cy="1593959"/>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9" idx="0"/>
            <a:endCxn id="9" idx="2"/>
          </p:cNvCxnSpPr>
          <p:nvPr/>
        </p:nvCxnSpPr>
        <p:spPr>
          <a:xfrm flipH="1" flipV="1">
            <a:off x="3850696" y="2938274"/>
            <a:ext cx="556492" cy="1593959"/>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0" idx="0"/>
            <a:endCxn id="9" idx="2"/>
          </p:cNvCxnSpPr>
          <p:nvPr/>
        </p:nvCxnSpPr>
        <p:spPr>
          <a:xfrm flipH="1" flipV="1">
            <a:off x="3850696" y="2938274"/>
            <a:ext cx="1561889" cy="1593959"/>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1183286" y="3462767"/>
            <a:ext cx="2259270" cy="338554"/>
          </a:xfrm>
          <a:prstGeom prst="rect">
            <a:avLst/>
          </a:prstGeom>
        </p:spPr>
        <p:txBody>
          <a:bodyPr wrap="square">
            <a:spAutoFit/>
          </a:bodyPr>
          <a:lstStyle/>
          <a:p>
            <a:pPr algn="r" fontAlgn="auto">
              <a:spcBef>
                <a:spcPct val="20000"/>
              </a:spcBef>
              <a:spcAft>
                <a:spcPts val="0"/>
              </a:spcAft>
            </a:pPr>
            <a:r>
              <a:rPr lang="en-US" sz="1600" dirty="0" smtClean="0">
                <a:solidFill>
                  <a:srgbClr val="0A62CC"/>
                </a:solidFill>
                <a:latin typeface="Consolas"/>
                <a:cs typeface="Consolas"/>
              </a:rPr>
              <a:t>DN registration</a:t>
            </a:r>
            <a:endParaRPr lang="en-US" sz="1600" dirty="0">
              <a:solidFill>
                <a:srgbClr val="0A62CC"/>
              </a:solidFill>
              <a:latin typeface="Consolas"/>
              <a:cs typeface="Consolas"/>
            </a:endParaRPr>
          </a:p>
        </p:txBody>
      </p:sp>
      <p:sp>
        <p:nvSpPr>
          <p:cNvPr id="61" name="TextBox 60"/>
          <p:cNvSpPr txBox="1"/>
          <p:nvPr/>
        </p:nvSpPr>
        <p:spPr>
          <a:xfrm>
            <a:off x="4144765" y="4076163"/>
            <a:ext cx="3452446" cy="454908"/>
          </a:xfrm>
          <a:prstGeom prst="rect">
            <a:avLst/>
          </a:prstGeom>
        </p:spPr>
        <p:txBody>
          <a:bodyPr vert="horz" wrap="square" lIns="91440" tIns="45720" rIns="91440" bIns="45720" rtlCol="0">
            <a:noAutofit/>
          </a:bodyPr>
          <a:lstStyle/>
          <a:p>
            <a:pPr fontAlgn="auto">
              <a:spcBef>
                <a:spcPct val="20000"/>
              </a:spcBef>
              <a:spcAft>
                <a:spcPts val="0"/>
              </a:spcAf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Ticket</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for </a:t>
            </a:r>
            <a:r>
              <a:rPr lang="en-US" sz="1600" dirty="0" err="1" smtClean="0">
                <a:solidFill>
                  <a:srgbClr val="0A62CC"/>
                </a:solidFill>
                <a:latin typeface="Consolas"/>
                <a:cs typeface="Consolas"/>
              </a:rPr>
              <a:t>namenode</a:t>
            </a:r>
            <a:r>
              <a:rPr lang="en-US" sz="1600" dirty="0" smtClean="0">
                <a:solidFill>
                  <a:srgbClr val="0A62CC"/>
                </a:solidFill>
                <a:latin typeface="Consolas"/>
                <a:cs typeface="Consolas"/>
              </a:rPr>
              <a:t>/</a:t>
            </a:r>
            <a:r>
              <a:rPr lang="en-US" sz="1600" dirty="0" err="1" smtClean="0">
                <a:solidFill>
                  <a:srgbClr val="0A62CC"/>
                </a:solidFill>
                <a:latin typeface="Consolas"/>
                <a:cs typeface="Consolas"/>
              </a:rPr>
              <a:t>nn@REALM</a:t>
            </a:r>
            <a:r>
              <a:rPr lang="en-US" sz="1600" dirty="0" smtClean="0">
                <a:solidFill>
                  <a:srgbClr val="0A62CC"/>
                </a:solidFill>
                <a:latin typeface="Consolas"/>
                <a:cs typeface="Consolas"/>
              </a:rPr>
              <a:t>  </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
        <p:nvSpPr>
          <p:cNvPr id="63" name="Rectangle 62"/>
          <p:cNvSpPr/>
          <p:nvPr/>
        </p:nvSpPr>
        <p:spPr>
          <a:xfrm>
            <a:off x="2856318" y="3810758"/>
            <a:ext cx="2092188"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err="1">
                <a:solidFill>
                  <a:schemeClr val="tx2"/>
                </a:solidFill>
                <a:latin typeface="Consolas"/>
                <a:cs typeface="Consolas"/>
              </a:rPr>
              <a:t>ExportedBlockKeys</a:t>
            </a:r>
            <a:endParaRPr lang="en-US" sz="1600" dirty="0">
              <a:solidFill>
                <a:schemeClr val="tx2"/>
              </a:solidFill>
              <a:latin typeface="Consolas"/>
              <a:cs typeface="Consolas"/>
            </a:endParaRPr>
          </a:p>
        </p:txBody>
      </p:sp>
      <p:sp>
        <p:nvSpPr>
          <p:cNvPr id="26" name="TextBox 25"/>
          <p:cNvSpPr txBox="1"/>
          <p:nvPr/>
        </p:nvSpPr>
        <p:spPr>
          <a:xfrm>
            <a:off x="3794060" y="3548730"/>
            <a:ext cx="4249742" cy="454908"/>
          </a:xfrm>
          <a:prstGeom prst="rect">
            <a:avLst/>
          </a:prstGeom>
        </p:spPr>
        <p:txBody>
          <a:bodyPr vert="horz" wrap="square" lIns="91440" tIns="45720" rIns="91440" bIns="45720" rtlCol="0">
            <a:noAutofit/>
          </a:bodyPr>
          <a:lstStyle/>
          <a:p>
            <a:pPr fontAlgn="auto">
              <a:spcBef>
                <a:spcPct val="20000"/>
              </a:spcBef>
              <a:spcAft>
                <a:spcPts val="0"/>
              </a:spcAf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Request</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t</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icket</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for </a:t>
            </a:r>
            <a:r>
              <a:rPr lang="en-US" sz="1600" dirty="0" err="1" smtClean="0">
                <a:solidFill>
                  <a:srgbClr val="0A62CC"/>
                </a:solidFill>
                <a:latin typeface="Consolas"/>
                <a:cs typeface="Consolas"/>
              </a:rPr>
              <a:t>namenode</a:t>
            </a:r>
            <a:r>
              <a:rPr lang="en-US" sz="1600" dirty="0" smtClean="0">
                <a:solidFill>
                  <a:srgbClr val="0A62CC"/>
                </a:solidFill>
                <a:latin typeface="Consolas"/>
                <a:cs typeface="Consolas"/>
              </a:rPr>
              <a:t>/</a:t>
            </a:r>
            <a:r>
              <a:rPr lang="en-US" sz="1600" dirty="0" err="1" smtClean="0">
                <a:solidFill>
                  <a:srgbClr val="0A62CC"/>
                </a:solidFill>
                <a:latin typeface="Consolas"/>
                <a:cs typeface="Consolas"/>
              </a:rPr>
              <a:t>nn@REALM</a:t>
            </a:r>
            <a:r>
              <a:rPr lang="en-US" sz="1600" dirty="0" smtClean="0">
                <a:solidFill>
                  <a:srgbClr val="0A62CC"/>
                </a:solidFill>
                <a:latin typeface="Consolas"/>
                <a:cs typeface="Consolas"/>
              </a:rPr>
              <a:t>  </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
        <p:nvSpPr>
          <p:cNvPr id="88" name="Rectangle 87"/>
          <p:cNvSpPr/>
          <p:nvPr/>
        </p:nvSpPr>
        <p:spPr>
          <a:xfrm>
            <a:off x="1624937" y="1443698"/>
            <a:ext cx="2548309"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namenode</a:t>
            </a:r>
            <a:r>
              <a:rPr lang="en-US" sz="1600" dirty="0" smtClean="0">
                <a:solidFill>
                  <a:srgbClr val="0A62CC"/>
                </a:solidFill>
                <a:latin typeface="Consolas"/>
                <a:cs typeface="Consolas"/>
              </a:rPr>
              <a:t>/</a:t>
            </a:r>
            <a:r>
              <a:rPr lang="en-US" sz="1600" dirty="0" err="1" smtClean="0">
                <a:solidFill>
                  <a:srgbClr val="0A62CC"/>
                </a:solidFill>
                <a:latin typeface="Consolas"/>
                <a:cs typeface="Consolas"/>
              </a:rPr>
              <a:t>nn@REALM</a:t>
            </a:r>
            <a:r>
              <a:rPr lang="en-US" sz="1600" dirty="0" smtClean="0">
                <a:solidFill>
                  <a:srgbClr val="0A62CC"/>
                </a:solidFill>
                <a:latin typeface="Consolas"/>
                <a:cs typeface="Consolas"/>
              </a:rPr>
              <a:t>  </a:t>
            </a:r>
            <a:endParaRPr lang="en-US" sz="1600" dirty="0">
              <a:solidFill>
                <a:srgbClr val="0A62CC"/>
              </a:solidFill>
              <a:latin typeface="Consolas"/>
              <a:cs typeface="Consolas"/>
            </a:endParaRPr>
          </a:p>
        </p:txBody>
      </p:sp>
      <p:pic>
        <p:nvPicPr>
          <p:cNvPr id="89" name="Picture 88" descr="small-eyebal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52370" y="1443698"/>
            <a:ext cx="984587" cy="1027077"/>
          </a:xfrm>
          <a:prstGeom prst="rect">
            <a:avLst/>
          </a:prstGeom>
        </p:spPr>
      </p:pic>
      <p:sp>
        <p:nvSpPr>
          <p:cNvPr id="40" name="Rectangle 39"/>
          <p:cNvSpPr/>
          <p:nvPr/>
        </p:nvSpPr>
        <p:spPr>
          <a:xfrm>
            <a:off x="0" y="5516323"/>
            <a:ext cx="2661848"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datanode</a:t>
            </a:r>
            <a:r>
              <a:rPr lang="en-US" sz="1600" dirty="0" smtClean="0">
                <a:solidFill>
                  <a:srgbClr val="0A62CC"/>
                </a:solidFill>
                <a:latin typeface="Consolas"/>
                <a:cs typeface="Consolas"/>
              </a:rPr>
              <a:t>/_HOST@REAL</a:t>
            </a:r>
            <a:r>
              <a:rPr lang="en-US" sz="1600" dirty="0">
                <a:solidFill>
                  <a:srgbClr val="0A62CC"/>
                </a:solidFill>
                <a:latin typeface="Consolas"/>
                <a:cs typeface="Consolas"/>
              </a:rPr>
              <a:t>M</a:t>
            </a:r>
          </a:p>
        </p:txBody>
      </p:sp>
    </p:spTree>
    <p:extLst>
      <p:ext uri="{BB962C8B-B14F-4D97-AF65-F5344CB8AC3E}">
        <p14:creationId xmlns:p14="http://schemas.microsoft.com/office/powerpoint/2010/main" val="23436844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10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1" presetID="9"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10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14" presetID="9"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dissolve">
                                      <p:cBhvr>
                                        <p:cTn id="16" dur="10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10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10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25" presetID="9"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dissolve">
                                      <p:cBhvr>
                                        <p:cTn id="27" dur="10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28" presetID="9"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10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31" presetID="9"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dissolve">
                                      <p:cBhvr>
                                        <p:cTn id="33" dur="10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34" presetID="9" presetClass="entr" presetSubtype="0" fill="hold" grpId="1"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dissolve">
                                      <p:cBhvr>
                                        <p:cTn id="36" dur="10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dissolve">
                                      <p:cBhvr>
                                        <p:cTn id="41" dur="1000"/>
                                        <p:tgtEl>
                                          <p:spTgt spid="33"/>
                                        </p:tgtEl>
                                      </p:cBhvr>
                                    </p:animEffect>
                                  </p:childTnLst>
                                </p:cTn>
                              </p:par>
                              <p:par>
                                <p:cTn id="42" presetID="9"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dissolve">
                                      <p:cBhvr>
                                        <p:cTn id="44" dur="1000"/>
                                        <p:tgtEl>
                                          <p:spTgt spid="51"/>
                                        </p:tgtEl>
                                      </p:cBhvr>
                                    </p:animEffect>
                                  </p:childTnLst>
                                </p:cTn>
                              </p:par>
                              <p:par>
                                <p:cTn id="45" presetID="9"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dissolve">
                                      <p:cBhvr>
                                        <p:cTn id="47" dur="1000"/>
                                        <p:tgtEl>
                                          <p:spTgt spid="54"/>
                                        </p:tgtEl>
                                      </p:cBhvr>
                                    </p:animEffect>
                                  </p:childTnLst>
                                </p:cTn>
                              </p:par>
                              <p:par>
                                <p:cTn id="48" presetID="9"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dissolve">
                                      <p:cBhvr>
                                        <p:cTn id="50" dur="1000"/>
                                        <p:tgtEl>
                                          <p:spTgt spid="5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dissolve">
                                      <p:cBhvr>
                                        <p:cTn id="53" dur="10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dissolve">
                                      <p:cBhvr>
                                        <p:cTn id="58"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1"/>
      <p:bldP spid="63" grpId="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0"/>
            <a:ext cx="8440615" cy="6858000"/>
          </a:xfrm>
          <a:prstGeom prst="rect">
            <a:avLst/>
          </a:prstGeom>
        </p:spPr>
      </p:pic>
      <p:sp>
        <p:nvSpPr>
          <p:cNvPr id="8" name="Subtitle 6"/>
          <p:cNvSpPr txBox="1">
            <a:spLocks/>
          </p:cNvSpPr>
          <p:nvPr/>
        </p:nvSpPr>
        <p:spPr>
          <a:xfrm>
            <a:off x="285521" y="0"/>
            <a:ext cx="7385050" cy="791925"/>
          </a:xfrm>
          <a:prstGeom prst="rect">
            <a:avLst/>
          </a:prstGeom>
        </p:spPr>
        <p:txBody>
          <a:bodyPr vert="horz" anchor="b"/>
          <a:lstStyle>
            <a:lvl1pPr marL="168275" indent="-168275" algn="l" defTabSz="457200" rtl="0" eaLnBrk="1" fontAlgn="base" hangingPunct="1">
              <a:spcBef>
                <a:spcPct val="20000"/>
              </a:spcBef>
              <a:spcAft>
                <a:spcPct val="0"/>
              </a:spcAft>
              <a:buClr>
                <a:srgbClr val="69BE28"/>
              </a:buClr>
              <a:buFont typeface="Arial" charset="0"/>
              <a:buChar char="•"/>
              <a:defRPr sz="1800" b="0" i="0" kern="1200">
                <a:solidFill>
                  <a:schemeClr val="tx1"/>
                </a:solidFill>
                <a:latin typeface="Arial"/>
                <a:ea typeface="Arial"/>
                <a:cs typeface="Arial"/>
              </a:defRPr>
            </a:lvl1pPr>
            <a:lvl2pPr marL="566738" indent="-168275" algn="l" defTabSz="457200" rtl="0" eaLnBrk="1" fontAlgn="base" hangingPunct="1">
              <a:spcBef>
                <a:spcPct val="20000"/>
              </a:spcBef>
              <a:spcAft>
                <a:spcPct val="0"/>
              </a:spcAft>
              <a:buFont typeface="Lucida Grande"/>
              <a:buChar char="–"/>
              <a:defRPr sz="1600" b="0" kern="1200">
                <a:solidFill>
                  <a:schemeClr val="tx1"/>
                </a:solidFill>
                <a:latin typeface="+mn-lt"/>
                <a:ea typeface="Arial"/>
                <a:cs typeface="Arial"/>
              </a:defRPr>
            </a:lvl2pPr>
            <a:lvl3pPr marL="1081088" indent="-166688" algn="l" defTabSz="457200" rtl="0" eaLnBrk="1" fontAlgn="base" hangingPunct="1">
              <a:spcBef>
                <a:spcPct val="20000"/>
              </a:spcBef>
              <a:spcAft>
                <a:spcPts val="1200"/>
              </a:spcAft>
              <a:buFont typeface="Lucida Grande"/>
              <a:buChar char="–"/>
              <a:defRPr sz="1400" b="0" kern="1200">
                <a:solidFill>
                  <a:schemeClr val="tx1"/>
                </a:solidFill>
                <a:latin typeface="+mn-lt"/>
                <a:ea typeface="Arial"/>
                <a:cs typeface="Arial"/>
              </a:defRPr>
            </a:lvl3pPr>
            <a:lvl4pPr marL="1543050" indent="-171450" algn="l" defTabSz="457200" rtl="0" eaLnBrk="1" fontAlgn="base" hangingPunct="1">
              <a:spcBef>
                <a:spcPct val="20000"/>
              </a:spcBef>
              <a:spcAft>
                <a:spcPct val="0"/>
              </a:spcAft>
              <a:buFont typeface="Arial" charset="0"/>
              <a:buChar char="–"/>
              <a:defRPr sz="1400" b="0" kern="1200">
                <a:solidFill>
                  <a:schemeClr val="tx1"/>
                </a:solidFill>
                <a:latin typeface="+mn-lt"/>
                <a:ea typeface="Arial"/>
                <a:cs typeface="Arial"/>
              </a:defRPr>
            </a:lvl4pPr>
            <a:lvl5pPr marL="2005013" indent="-176213" algn="l" defTabSz="457200" rtl="0" eaLnBrk="1" fontAlgn="base" hangingPunct="1">
              <a:spcBef>
                <a:spcPct val="20000"/>
              </a:spcBef>
              <a:spcAft>
                <a:spcPct val="0"/>
              </a:spcAft>
              <a:buFont typeface="Lucida Grande"/>
              <a:buChar char="-"/>
              <a:defRPr sz="1400" b="0" kern="1200">
                <a:solidFill>
                  <a:schemeClr val="tx1"/>
                </a:solidFill>
                <a:latin typeface="+mn-lt"/>
                <a:ea typeface="Arial"/>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3000" dirty="0" smtClean="0">
                <a:solidFill>
                  <a:schemeClr val="accent1">
                    <a:lumMod val="40000"/>
                    <a:lumOff val="60000"/>
                  </a:schemeClr>
                </a:solidFill>
              </a:rPr>
              <a:t>Hadoop Tokens</a:t>
            </a:r>
          </a:p>
        </p:txBody>
      </p:sp>
    </p:spTree>
    <p:extLst>
      <p:ext uri="{BB962C8B-B14F-4D97-AF65-F5344CB8AC3E}">
        <p14:creationId xmlns:p14="http://schemas.microsoft.com/office/powerpoint/2010/main" val="174600841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Hadoop Tokens</a:t>
            </a:r>
            <a:endParaRPr lang="en-US" dirty="0"/>
          </a:p>
        </p:txBody>
      </p:sp>
      <p:sp>
        <p:nvSpPr>
          <p:cNvPr id="8" name="Text Placeholder 7"/>
          <p:cNvSpPr>
            <a:spLocks noGrp="1"/>
          </p:cNvSpPr>
          <p:nvPr>
            <p:ph type="body" sz="quarter" idx="11"/>
          </p:nvPr>
        </p:nvSpPr>
        <p:spPr>
          <a:xfrm>
            <a:off x="322888" y="1165225"/>
            <a:ext cx="8363912" cy="3936567"/>
          </a:xfrm>
        </p:spPr>
        <p:txBody>
          <a:bodyPr/>
          <a:lstStyle/>
          <a:p>
            <a:pPr>
              <a:lnSpc>
                <a:spcPct val="120000"/>
              </a:lnSpc>
            </a:pPr>
            <a:r>
              <a:rPr lang="en-US" dirty="0" smtClean="0"/>
              <a:t>Issued and tracked by individual services</a:t>
            </a:r>
            <a:br>
              <a:rPr lang="en-US" dirty="0" smtClean="0"/>
            </a:br>
            <a:r>
              <a:rPr lang="en-US" dirty="0" smtClean="0"/>
              <a:t>(HDFS, WebHDFS, Timeline Server, YARN RM, …)</a:t>
            </a:r>
          </a:p>
          <a:p>
            <a:pPr>
              <a:lnSpc>
                <a:spcPct val="120000"/>
              </a:lnSpc>
            </a:pPr>
            <a:r>
              <a:rPr lang="en-US" dirty="0" smtClean="0"/>
              <a:t>Grant some form of access:</a:t>
            </a:r>
            <a:br>
              <a:rPr lang="en-US" dirty="0" smtClean="0"/>
            </a:br>
            <a:r>
              <a:rPr lang="en-US" i="1" dirty="0" smtClean="0"/>
              <a:t>Block tokens</a:t>
            </a:r>
            <a:r>
              <a:rPr lang="en-US" dirty="0" smtClean="0"/>
              <a:t>, </a:t>
            </a:r>
            <a:r>
              <a:rPr lang="en-US" i="1" dirty="0" smtClean="0"/>
              <a:t>Delegation Tokens</a:t>
            </a:r>
          </a:p>
          <a:p>
            <a:pPr>
              <a:lnSpc>
                <a:spcPct val="120000"/>
              </a:lnSpc>
            </a:pPr>
            <a:r>
              <a:rPr lang="en-US" dirty="0" smtClean="0"/>
              <a:t>Can be forwarded</a:t>
            </a:r>
          </a:p>
          <a:p>
            <a:pPr>
              <a:lnSpc>
                <a:spcPct val="120000"/>
              </a:lnSpc>
            </a:pPr>
            <a:r>
              <a:rPr lang="en-US" dirty="0" smtClean="0"/>
              <a:t>Renewable via service APIs (RPC, HTTP)</a:t>
            </a:r>
          </a:p>
          <a:p>
            <a:pPr>
              <a:lnSpc>
                <a:spcPct val="120000"/>
              </a:lnSpc>
            </a:pPr>
            <a:r>
              <a:rPr lang="en-US" dirty="0" smtClean="0"/>
              <a:t>Revocable in server via service APIs</a:t>
            </a:r>
          </a:p>
        </p:txBody>
      </p:sp>
      <p:sp>
        <p:nvSpPr>
          <p:cNvPr id="3" name="Slide Number Placeholder 2"/>
          <p:cNvSpPr>
            <a:spLocks noGrp="1"/>
          </p:cNvSpPr>
          <p:nvPr>
            <p:ph type="sldNum" sz="quarter" idx="12"/>
          </p:nvPr>
        </p:nvSpPr>
        <p:spPr/>
        <p:txBody>
          <a:bodyPr/>
          <a:lstStyle/>
          <a:p>
            <a:r>
              <a:rPr lang="en-GB" smtClean="0"/>
              <a:t>Page </a:t>
            </a:r>
            <a:fld id="{227BA29B-A667-2E49-B512-9B27C2B7FA25}" type="slidenum">
              <a:rPr lang="en-GB" smtClean="0"/>
              <a:pPr/>
              <a:t>19</a:t>
            </a:fld>
            <a:endParaRPr lang="en-GB"/>
          </a:p>
        </p:txBody>
      </p:sp>
      <p:sp>
        <p:nvSpPr>
          <p:cNvPr id="4" name="Footer Placeholder 3"/>
          <p:cNvSpPr>
            <a:spLocks noGrp="1"/>
          </p:cNvSpPr>
          <p:nvPr>
            <p:ph type="ftr" sz="quarter" idx="13"/>
          </p:nvPr>
        </p:nvSpPr>
        <p:spPr/>
        <p:txBody>
          <a:bodyPr/>
          <a:lstStyle/>
          <a:p>
            <a:pPr>
              <a:defRPr/>
            </a:pPr>
            <a:endParaRPr lang="en-US"/>
          </a:p>
        </p:txBody>
      </p:sp>
      <p:sp>
        <p:nvSpPr>
          <p:cNvPr id="7" name="Rectangle 6"/>
          <p:cNvSpPr/>
          <p:nvPr/>
        </p:nvSpPr>
        <p:spPr>
          <a:xfrm>
            <a:off x="1712303" y="5832903"/>
            <a:ext cx="7151901" cy="461665"/>
          </a:xfrm>
          <a:prstGeom prst="rect">
            <a:avLst/>
          </a:prstGeom>
        </p:spPr>
        <p:txBody>
          <a:bodyPr wrap="none">
            <a:spAutoFit/>
          </a:bodyPr>
          <a:lstStyle/>
          <a:p>
            <a:pPr algn="r"/>
            <a:r>
              <a:rPr lang="en-US" dirty="0" smtClean="0"/>
              <a:t>read: O'Malley 2009, </a:t>
            </a:r>
            <a:r>
              <a:rPr lang="en-US" i="1" dirty="0" smtClean="0"/>
              <a:t>Hadoop </a:t>
            </a:r>
            <a:r>
              <a:rPr lang="en-US" i="1" dirty="0"/>
              <a:t>Security </a:t>
            </a:r>
            <a:r>
              <a:rPr lang="en-US" i="1" dirty="0" smtClean="0"/>
              <a:t>Architecture</a:t>
            </a:r>
            <a:endParaRPr lang="en-US" i="1" dirty="0"/>
          </a:p>
        </p:txBody>
      </p:sp>
    </p:spTree>
    <p:extLst>
      <p:ext uri="{BB962C8B-B14F-4D97-AF65-F5344CB8AC3E}">
        <p14:creationId xmlns:p14="http://schemas.microsoft.com/office/powerpoint/2010/main" val="1630986945"/>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10400" y="6465888"/>
            <a:ext cx="2133600" cy="365125"/>
          </a:xfrm>
          <a:prstGeom prst="rect">
            <a:avLst/>
          </a:prstGeom>
        </p:spPr>
        <p:txBody>
          <a:bodyPr/>
          <a:lstStyle/>
          <a:p>
            <a:r>
              <a:rPr lang="en-GB" smtClean="0">
                <a:solidFill>
                  <a:prstClr val="black"/>
                </a:solidFill>
              </a:rPr>
              <a:t>Page </a:t>
            </a:r>
            <a:fld id="{5817F8A2-F71E-C243-B9FE-D4F3B0B631BC}" type="slidenum">
              <a:rPr lang="en-GB" smtClean="0">
                <a:solidFill>
                  <a:prstClr val="black"/>
                </a:solidFill>
              </a:rPr>
              <a:pPr/>
              <a:t>2</a:t>
            </a:fld>
            <a:endParaRPr lang="en-GB">
              <a:solidFill>
                <a:prstClr val="black"/>
              </a:solidFill>
            </a:endParaRPr>
          </a:p>
        </p:txBody>
      </p:sp>
      <p:pic>
        <p:nvPicPr>
          <p:cNvPr id="2" name="Picture 1" descr="14820844105_c533aa76da_k.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81000"/>
            <a:ext cx="9144000" cy="6094512"/>
          </a:xfrm>
          <a:prstGeom prst="rect">
            <a:avLst/>
          </a:prstGeom>
        </p:spPr>
      </p:pic>
      <p:sp>
        <p:nvSpPr>
          <p:cNvPr id="5" name="Text Box 2"/>
          <p:cNvSpPr txBox="1">
            <a:spLocks noChangeArrowheads="1"/>
          </p:cNvSpPr>
          <p:nvPr/>
        </p:nvSpPr>
        <p:spPr bwMode="auto">
          <a:xfrm>
            <a:off x="456480" y="277949"/>
            <a:ext cx="8223840" cy="93897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5pPr>
            <a:lvl6pPr marL="25146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6pPr>
            <a:lvl7pPr marL="29718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7pPr>
            <a:lvl8pPr marL="34290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8pPr>
            <a:lvl9pPr marL="38862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9pPr>
          </a:lstStyle>
          <a:p>
            <a:pPr algn="ctr">
              <a:lnSpc>
                <a:spcPct val="93000"/>
              </a:lnSpc>
              <a:buSzPct val="45000"/>
            </a:pPr>
            <a:r>
              <a:rPr lang="en-GB" sz="4000" dirty="0" smtClean="0">
                <a:solidFill>
                  <a:schemeClr val="accent3">
                    <a:lumMod val="75000"/>
                  </a:schemeClr>
                </a:solidFill>
                <a:latin typeface="Chalkduster" charset="0"/>
                <a:ea typeface="Chalkduster" charset="0"/>
                <a:cs typeface="Chalkduster" charset="0"/>
              </a:rPr>
              <a:t>Me: Before Kerberos</a:t>
            </a:r>
            <a:endParaRPr lang="en-GB" sz="4000" i="1" dirty="0">
              <a:solidFill>
                <a:schemeClr val="accent3">
                  <a:lumMod val="75000"/>
                </a:schemeClr>
              </a:solidFill>
              <a:latin typeface="Chalkduster" charset="0"/>
              <a:ea typeface="Chalkduster" charset="0"/>
              <a:cs typeface="Chalkduster" charset="0"/>
            </a:endParaRPr>
          </a:p>
        </p:txBody>
      </p:sp>
    </p:spTree>
    <p:extLst>
      <p:ext uri="{BB962C8B-B14F-4D97-AF65-F5344CB8AC3E}">
        <p14:creationId xmlns:p14="http://schemas.microsoft.com/office/powerpoint/2010/main" val="2562856327"/>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745326" y="1401648"/>
            <a:ext cx="1398674" cy="322097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7952370" y="2598478"/>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952370" y="3539532"/>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Azure Rights Management (RM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54519" y="3585878"/>
            <a:ext cx="780288" cy="780288"/>
          </a:xfrm>
          <a:prstGeom prst="rect">
            <a:avLst/>
          </a:prstGeom>
        </p:spPr>
      </p:pic>
      <p:pic>
        <p:nvPicPr>
          <p:cNvPr id="42" name="Picture 41" descr="DocumentD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43802" y="2639078"/>
            <a:ext cx="780288" cy="780288"/>
          </a:xfrm>
          <a:prstGeom prst="rect">
            <a:avLst/>
          </a:prstGeom>
        </p:spPr>
      </p:pic>
      <p:sp>
        <p:nvSpPr>
          <p:cNvPr id="5" name="Title 4"/>
          <p:cNvSpPr>
            <a:spLocks noGrp="1"/>
          </p:cNvSpPr>
          <p:nvPr>
            <p:ph type="title"/>
          </p:nvPr>
        </p:nvSpPr>
        <p:spPr/>
        <p:txBody>
          <a:bodyPr/>
          <a:lstStyle/>
          <a:p>
            <a:r>
              <a:rPr lang="en-US" dirty="0" smtClean="0"/>
              <a:t>HDFS IO: Block Tokens</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20</a:t>
            </a:fld>
            <a:endParaRPr lang="en-GB"/>
          </a:p>
        </p:txBody>
      </p:sp>
      <p:sp>
        <p:nvSpPr>
          <p:cNvPr id="4" name="Footer Placeholder 3"/>
          <p:cNvSpPr>
            <a:spLocks noGrp="1"/>
          </p:cNvSpPr>
          <p:nvPr>
            <p:ph type="ftr" sz="quarter" idx="11"/>
          </p:nvPr>
        </p:nvSpPr>
        <p:spPr/>
        <p:txBody>
          <a:bodyPr/>
          <a:lstStyle/>
          <a:p>
            <a:pPr>
              <a:defRPr/>
            </a:pPr>
            <a:endParaRPr lang="en-US"/>
          </a:p>
        </p:txBody>
      </p:sp>
      <p:pic>
        <p:nvPicPr>
          <p:cNvPr id="9" name="Picture 8" descr="Storage tab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0252" y="1782252"/>
            <a:ext cx="1155267" cy="1155267"/>
          </a:xfrm>
          <a:prstGeom prst="rect">
            <a:avLst/>
          </a:prstGeom>
        </p:spPr>
      </p:pic>
      <p:pic>
        <p:nvPicPr>
          <p:cNvPr id="11" name="Picture 10"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9092" y="4532233"/>
            <a:ext cx="1005397" cy="1005397"/>
          </a:xfrm>
          <a:prstGeom prst="rect">
            <a:avLst/>
          </a:prstGeom>
        </p:spPr>
      </p:pic>
      <p:pic>
        <p:nvPicPr>
          <p:cNvPr id="18" name="Picture 17"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3695" y="4543731"/>
            <a:ext cx="1005397" cy="1005397"/>
          </a:xfrm>
          <a:prstGeom prst="rect">
            <a:avLst/>
          </a:prstGeom>
        </p:spPr>
      </p:pic>
      <p:pic>
        <p:nvPicPr>
          <p:cNvPr id="19" name="Picture 18"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04489" y="4532233"/>
            <a:ext cx="1005397" cy="1005397"/>
          </a:xfrm>
          <a:prstGeom prst="rect">
            <a:avLst/>
          </a:prstGeom>
        </p:spPr>
      </p:pic>
      <p:pic>
        <p:nvPicPr>
          <p:cNvPr id="20" name="Picture 19"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09886" y="4532233"/>
            <a:ext cx="1005397" cy="1005397"/>
          </a:xfrm>
          <a:prstGeom prst="rect">
            <a:avLst/>
          </a:prstGeom>
        </p:spPr>
      </p:pic>
      <p:cxnSp>
        <p:nvCxnSpPr>
          <p:cNvPr id="29" name="Straight Arrow Connector 28"/>
          <p:cNvCxnSpPr/>
          <p:nvPr/>
        </p:nvCxnSpPr>
        <p:spPr>
          <a:xfrm>
            <a:off x="1237488" y="3539532"/>
            <a:ext cx="6652444" cy="151148"/>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109902" y="4027612"/>
            <a:ext cx="1469144"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alice@REAL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cxnSp>
        <p:nvCxnSpPr>
          <p:cNvPr id="33" name="Straight Arrow Connector 32"/>
          <p:cNvCxnSpPr/>
          <p:nvPr/>
        </p:nvCxnSpPr>
        <p:spPr>
          <a:xfrm flipV="1">
            <a:off x="1237488" y="2598478"/>
            <a:ext cx="2164303" cy="820889"/>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554609" y="3221099"/>
            <a:ext cx="4249742" cy="454908"/>
          </a:xfrm>
          <a:prstGeom prst="rect">
            <a:avLst/>
          </a:prstGeom>
        </p:spPr>
        <p:txBody>
          <a:bodyPr vert="horz" wrap="square" lIns="91440" tIns="45720" rIns="91440" bIns="45720" rtlCol="0">
            <a:noAutofit/>
          </a:bodyPr>
          <a:lstStyle/>
          <a:p>
            <a:pPr fontAlgn="auto">
              <a:spcBef>
                <a:spcPct val="20000"/>
              </a:spcBef>
              <a:spcAft>
                <a:spcPts val="0"/>
              </a:spcAf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Obtain</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t</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icket</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for </a:t>
            </a:r>
            <a:r>
              <a:rPr lang="en-US" sz="1600" dirty="0" err="1">
                <a:solidFill>
                  <a:srgbClr val="0A62CC"/>
                </a:solidFill>
                <a:latin typeface="Consolas"/>
                <a:cs typeface="Consolas"/>
              </a:rPr>
              <a:t>namenode</a:t>
            </a:r>
            <a:r>
              <a:rPr lang="en-US" sz="1600" dirty="0">
                <a:solidFill>
                  <a:srgbClr val="0A62CC"/>
                </a:solidFill>
                <a:latin typeface="Consolas"/>
                <a:cs typeface="Consolas"/>
              </a:rPr>
              <a:t>/</a:t>
            </a:r>
            <a:r>
              <a:rPr lang="en-US" sz="1600" dirty="0" err="1">
                <a:solidFill>
                  <a:srgbClr val="0A62CC"/>
                </a:solidFill>
                <a:latin typeface="Consolas"/>
                <a:cs typeface="Consolas"/>
              </a:rPr>
              <a:t>nn@REALM</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pic>
        <p:nvPicPr>
          <p:cNvPr id="43" name="Picture 42" descr="Microsoft account.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 y="3134715"/>
            <a:ext cx="780288" cy="780288"/>
          </a:xfrm>
          <a:prstGeom prst="rect">
            <a:avLst/>
          </a:prstGeom>
        </p:spPr>
      </p:pic>
      <p:cxnSp>
        <p:nvCxnSpPr>
          <p:cNvPr id="45" name="Straight Arrow Connector 44"/>
          <p:cNvCxnSpPr>
            <a:endCxn id="11" idx="0"/>
          </p:cNvCxnSpPr>
          <p:nvPr/>
        </p:nvCxnSpPr>
        <p:spPr>
          <a:xfrm>
            <a:off x="1237488" y="3676007"/>
            <a:ext cx="2164303" cy="856226"/>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20" idx="0"/>
          </p:cNvCxnSpPr>
          <p:nvPr/>
        </p:nvCxnSpPr>
        <p:spPr>
          <a:xfrm>
            <a:off x="1209949" y="3676007"/>
            <a:ext cx="4202636" cy="856226"/>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301750" y="3736564"/>
            <a:ext cx="3073542" cy="795669"/>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841659" y="3915003"/>
            <a:ext cx="1320046"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err="1" smtClean="0">
                <a:solidFill>
                  <a:schemeClr val="tx2"/>
                </a:solidFill>
                <a:latin typeface="Consolas"/>
                <a:cs typeface="Consolas"/>
              </a:rPr>
              <a:t>BlockToken</a:t>
            </a:r>
            <a:endParaRPr lang="en-US" sz="1600" dirty="0">
              <a:solidFill>
                <a:schemeClr val="tx2"/>
              </a:solidFill>
              <a:latin typeface="Consolas"/>
              <a:cs typeface="Consolas"/>
            </a:endParaRPr>
          </a:p>
        </p:txBody>
      </p:sp>
      <p:cxnSp>
        <p:nvCxnSpPr>
          <p:cNvPr id="59" name="Straight Arrow Connector 58"/>
          <p:cNvCxnSpPr>
            <a:stCxn id="43" idx="3"/>
          </p:cNvCxnSpPr>
          <p:nvPr/>
        </p:nvCxnSpPr>
        <p:spPr>
          <a:xfrm flipV="1">
            <a:off x="1237488" y="2719521"/>
            <a:ext cx="2235348" cy="805338"/>
          </a:xfrm>
          <a:prstGeom prst="straightConnector1">
            <a:avLst/>
          </a:prstGeom>
          <a:ln>
            <a:solidFill>
              <a:schemeClr val="accent3">
                <a:lumMod val="60000"/>
                <a:lumOff val="4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841659" y="2937519"/>
            <a:ext cx="1320046"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err="1" smtClean="0">
                <a:solidFill>
                  <a:schemeClr val="tx2"/>
                </a:solidFill>
                <a:latin typeface="Consolas"/>
                <a:cs typeface="Consolas"/>
              </a:rPr>
              <a:t>BlockToken</a:t>
            </a:r>
            <a:endParaRPr lang="en-US" sz="1600" dirty="0">
              <a:solidFill>
                <a:schemeClr val="tx2"/>
              </a:solidFill>
              <a:latin typeface="Consolas"/>
              <a:cs typeface="Consolas"/>
            </a:endParaRPr>
          </a:p>
        </p:txBody>
      </p:sp>
      <p:sp>
        <p:nvSpPr>
          <p:cNvPr id="65" name="Rectangle 64"/>
          <p:cNvSpPr/>
          <p:nvPr/>
        </p:nvSpPr>
        <p:spPr>
          <a:xfrm>
            <a:off x="61057" y="6038337"/>
            <a:ext cx="9034098" cy="340336"/>
          </a:xfrm>
          <a:prstGeom prst="rect">
            <a:avLst/>
          </a:prstGeom>
        </p:spPr>
        <p:txBody>
          <a:bodyPr wrap="none">
            <a:noAutofit/>
          </a:bodyPr>
          <a:lstStyle/>
          <a:p>
            <a:pPr algn="r" fontAlgn="auto">
              <a:spcBef>
                <a:spcPct val="20000"/>
              </a:spcBef>
              <a:spcAft>
                <a:spcPts val="0"/>
              </a:spcAft>
            </a:pPr>
            <a:r>
              <a:rPr lang="en-US" sz="1600" dirty="0" err="1" smtClean="0">
                <a:solidFill>
                  <a:srgbClr val="0A62CC"/>
                </a:solidFill>
                <a:latin typeface="Consolas"/>
                <a:cs typeface="Consolas"/>
              </a:rPr>
              <a:t>BlockToken</a:t>
            </a:r>
            <a:r>
              <a:rPr lang="en-US" sz="1600" dirty="0" smtClean="0">
                <a:solidFill>
                  <a:srgbClr val="0A62CC"/>
                </a:solidFill>
                <a:latin typeface="Consolas"/>
                <a:cs typeface="Consolas"/>
              </a:rPr>
              <a:t>: </a:t>
            </a:r>
            <a:r>
              <a:rPr lang="en-US" sz="1600" dirty="0" err="1" smtClean="0">
                <a:solidFill>
                  <a:srgbClr val="0A62CC"/>
                </a:solidFill>
                <a:latin typeface="Consolas"/>
                <a:cs typeface="Consolas"/>
              </a:rPr>
              <a:t>userId</a:t>
            </a:r>
            <a:r>
              <a:rPr lang="en-US" sz="1600" dirty="0" smtClean="0">
                <a:solidFill>
                  <a:srgbClr val="0A62CC"/>
                </a:solidFill>
                <a:latin typeface="Consolas"/>
                <a:cs typeface="Consolas"/>
              </a:rPr>
              <a:t>, (</a:t>
            </a:r>
            <a:r>
              <a:rPr lang="en-US" sz="1600" dirty="0" err="1" smtClean="0">
                <a:solidFill>
                  <a:srgbClr val="0A62CC"/>
                </a:solidFill>
                <a:latin typeface="Consolas"/>
                <a:cs typeface="Consolas"/>
              </a:rPr>
              <a:t>BlockPoolId</a:t>
            </a:r>
            <a:r>
              <a:rPr lang="en-US" sz="1600" dirty="0" smtClean="0">
                <a:solidFill>
                  <a:srgbClr val="0A62CC"/>
                </a:solidFill>
                <a:latin typeface="Consolas"/>
                <a:cs typeface="Consolas"/>
              </a:rPr>
              <a:t>, </a:t>
            </a:r>
            <a:r>
              <a:rPr lang="en-US" sz="1600" dirty="0" err="1" smtClean="0">
                <a:solidFill>
                  <a:srgbClr val="0A62CC"/>
                </a:solidFill>
                <a:latin typeface="Consolas"/>
                <a:cs typeface="Consolas"/>
              </a:rPr>
              <a:t>BlockId</a:t>
            </a:r>
            <a:r>
              <a:rPr lang="en-US" sz="1600" dirty="0" smtClean="0">
                <a:solidFill>
                  <a:srgbClr val="0A62CC"/>
                </a:solidFill>
                <a:latin typeface="Consolas"/>
                <a:cs typeface="Consolas"/>
              </a:rPr>
              <a:t>), </a:t>
            </a:r>
            <a:r>
              <a:rPr lang="en-US" sz="1600" dirty="0" err="1" smtClean="0">
                <a:solidFill>
                  <a:srgbClr val="0A62CC"/>
                </a:solidFill>
                <a:latin typeface="Consolas"/>
                <a:cs typeface="Consolas"/>
              </a:rPr>
              <a:t>keyId</a:t>
            </a:r>
            <a:r>
              <a:rPr lang="en-US" sz="1600" dirty="0" smtClean="0">
                <a:solidFill>
                  <a:srgbClr val="0A62CC"/>
                </a:solidFill>
                <a:latin typeface="Consolas"/>
                <a:cs typeface="Consolas"/>
              </a:rPr>
              <a:t>, </a:t>
            </a:r>
            <a:r>
              <a:rPr lang="en-US" sz="1600" dirty="0" err="1" smtClean="0">
                <a:solidFill>
                  <a:srgbClr val="0A62CC"/>
                </a:solidFill>
                <a:latin typeface="Consolas"/>
                <a:cs typeface="Consolas"/>
              </a:rPr>
              <a:t>expiryDate</a:t>
            </a:r>
            <a:r>
              <a:rPr lang="en-US" sz="1600" dirty="0" smtClean="0">
                <a:solidFill>
                  <a:srgbClr val="0A62CC"/>
                </a:solidFill>
                <a:latin typeface="Consolas"/>
                <a:cs typeface="Consolas"/>
              </a:rPr>
              <a:t>, access-modes</a:t>
            </a:r>
            <a:endParaRPr lang="en-US" sz="1600" dirty="0">
              <a:solidFill>
                <a:srgbClr val="0A62CC"/>
              </a:solidFill>
              <a:latin typeface="Consolas"/>
              <a:cs typeface="Consolas"/>
            </a:endParaRPr>
          </a:p>
        </p:txBody>
      </p:sp>
      <p:sp>
        <p:nvSpPr>
          <p:cNvPr id="67" name="Rectangle 66"/>
          <p:cNvSpPr/>
          <p:nvPr/>
        </p:nvSpPr>
        <p:spPr>
          <a:xfrm>
            <a:off x="1624937" y="1443698"/>
            <a:ext cx="2548309"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namenode</a:t>
            </a:r>
            <a:r>
              <a:rPr lang="en-US" sz="1600" dirty="0" smtClean="0">
                <a:solidFill>
                  <a:srgbClr val="0A62CC"/>
                </a:solidFill>
                <a:latin typeface="Consolas"/>
                <a:cs typeface="Consolas"/>
              </a:rPr>
              <a:t>/</a:t>
            </a:r>
            <a:r>
              <a:rPr lang="en-US" sz="1600" dirty="0" err="1" smtClean="0">
                <a:solidFill>
                  <a:srgbClr val="0A62CC"/>
                </a:solidFill>
                <a:latin typeface="Consolas"/>
                <a:cs typeface="Consolas"/>
              </a:rPr>
              <a:t>nn@REAL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pic>
        <p:nvPicPr>
          <p:cNvPr id="68" name="Picture 67" descr="small-eyebal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52370" y="1443698"/>
            <a:ext cx="984587" cy="1027077"/>
          </a:xfrm>
          <a:prstGeom prst="rect">
            <a:avLst/>
          </a:prstGeom>
        </p:spPr>
      </p:pic>
      <p:sp>
        <p:nvSpPr>
          <p:cNvPr id="30" name="TextBox 29"/>
          <p:cNvSpPr txBox="1"/>
          <p:nvPr/>
        </p:nvSpPr>
        <p:spPr>
          <a:xfrm>
            <a:off x="1249609" y="2651466"/>
            <a:ext cx="2719834" cy="519363"/>
          </a:xfrm>
          <a:prstGeom prst="rect">
            <a:avLst/>
          </a:prstGeom>
        </p:spPr>
        <p:txBody>
          <a:bodyPr vert="horz" wrap="square" lIns="91440" tIns="45720" rIns="91440" bIns="45720" rtlCol="0">
            <a:noAutofit/>
          </a:bodyPr>
          <a:lstStyle/>
          <a:p>
            <a:pPr fontAlgn="auto">
              <a:spcBef>
                <a:spcPct val="20000"/>
              </a:spcBef>
              <a:spcAft>
                <a:spcPts val="0"/>
              </a:spcAft>
            </a:pPr>
            <a:r>
              <a:rPr lang="en-US" sz="1600" dirty="0" smtClean="0">
                <a:solidFill>
                  <a:srgbClr val="0A62CC"/>
                </a:solidFill>
                <a:latin typeface="Consolas"/>
                <a:ea typeface="+mn-ea"/>
                <a:cs typeface="Consolas"/>
              </a:rPr>
              <a:t>open("file")</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Tree>
    <p:extLst>
      <p:ext uri="{BB962C8B-B14F-4D97-AF65-F5344CB8AC3E}">
        <p14:creationId xmlns:p14="http://schemas.microsoft.com/office/powerpoint/2010/main" val="31047636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10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0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10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16" presetID="9"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20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dissolve">
                                      <p:cBhvr>
                                        <p:cTn id="23" dur="10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24" presetID="9"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dissolve">
                                      <p:cBhvr>
                                        <p:cTn id="26" dur="1000"/>
                                        <p:tgtEl>
                                          <p:spTgt spid="6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dissolve">
                                      <p:cBhvr>
                                        <p:cTn id="29" dur="10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dissolve">
                                      <p:cBhvr>
                                        <p:cTn id="34" dur="1000"/>
                                        <p:tgtEl>
                                          <p:spTgt spid="45"/>
                                        </p:tgtEl>
                                      </p:cBhvr>
                                    </p:animEffect>
                                  </p:childTnLst>
                                </p:cTn>
                              </p:par>
                              <p:par>
                                <p:cTn id="35" presetID="9"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1000"/>
                                        <p:tgtEl>
                                          <p:spTgt spid="4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dissolve">
                                      <p:cBhvr>
                                        <p:cTn id="40" dur="1000"/>
                                        <p:tgtEl>
                                          <p:spTgt spid="53"/>
                                        </p:tgtEl>
                                      </p:cBhvr>
                                    </p:animEffect>
                                  </p:childTnLst>
                                </p:cTn>
                              </p:par>
                              <p:par>
                                <p:cTn id="41" presetID="9"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dissolve">
                                      <p:cBhvr>
                                        <p:cTn id="43"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3" grpId="0" animBg="1"/>
      <p:bldP spid="63" grpId="0" animBg="1"/>
      <p:bldP spid="65"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5197017" y="2643216"/>
            <a:ext cx="2548309" cy="338554"/>
          </a:xfrm>
          <a:prstGeom prst="rect">
            <a:avLst/>
          </a:prstGeom>
        </p:spPr>
        <p:txBody>
          <a:bodyPr wrap="square">
            <a:spAutoFit/>
          </a:bodyPr>
          <a:lstStyle/>
          <a:p>
            <a:pPr algn="r" fontAlgn="auto">
              <a:spcBef>
                <a:spcPct val="20000"/>
              </a:spcBef>
              <a:spcAft>
                <a:spcPts val="0"/>
              </a:spcAft>
            </a:pPr>
            <a:r>
              <a:rPr lang="en-US" sz="1600" dirty="0" smtClean="0">
                <a:solidFill>
                  <a:srgbClr val="0A62CC"/>
                </a:solidFill>
                <a:latin typeface="Consolas"/>
                <a:cs typeface="Consolas"/>
              </a:rPr>
              <a:t>service/</a:t>
            </a:r>
            <a:r>
              <a:rPr lang="en-US" sz="1600" dirty="0" err="1" smtClean="0">
                <a:solidFill>
                  <a:srgbClr val="0A62CC"/>
                </a:solidFill>
                <a:latin typeface="Consolas"/>
                <a:cs typeface="Consolas"/>
              </a:rPr>
              <a:t>host@REAL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pic>
        <p:nvPicPr>
          <p:cNvPr id="54" name="Picture 53" descr="Storage tabl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70252" y="1782252"/>
            <a:ext cx="1155267" cy="1155267"/>
          </a:xfrm>
          <a:prstGeom prst="rect">
            <a:avLst/>
          </a:prstGeom>
        </p:spPr>
      </p:pic>
      <p:sp>
        <p:nvSpPr>
          <p:cNvPr id="36" name="Rectangle 35"/>
          <p:cNvSpPr/>
          <p:nvPr/>
        </p:nvSpPr>
        <p:spPr>
          <a:xfrm>
            <a:off x="7745326" y="1401648"/>
            <a:ext cx="1398674" cy="322097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7952370" y="2598478"/>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952370" y="3539532"/>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Azure Rights Management (RM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54519" y="3585878"/>
            <a:ext cx="780288" cy="780288"/>
          </a:xfrm>
          <a:prstGeom prst="rect">
            <a:avLst/>
          </a:prstGeom>
        </p:spPr>
      </p:pic>
      <p:pic>
        <p:nvPicPr>
          <p:cNvPr id="42" name="Picture 41" descr="DocumentDB.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43802" y="2639078"/>
            <a:ext cx="780288" cy="780288"/>
          </a:xfrm>
          <a:prstGeom prst="rect">
            <a:avLst/>
          </a:prstGeom>
        </p:spPr>
      </p:pic>
      <p:sp>
        <p:nvSpPr>
          <p:cNvPr id="5" name="Title 4"/>
          <p:cNvSpPr>
            <a:spLocks noGrp="1"/>
          </p:cNvSpPr>
          <p:nvPr>
            <p:ph type="title"/>
          </p:nvPr>
        </p:nvSpPr>
        <p:spPr/>
        <p:txBody>
          <a:bodyPr/>
          <a:lstStyle/>
          <a:p>
            <a:r>
              <a:rPr lang="en-US" dirty="0" smtClean="0"/>
              <a:t>Delegation Tokens delegate access</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21</a:t>
            </a:fld>
            <a:endParaRPr lang="en-GB"/>
          </a:p>
        </p:txBody>
      </p:sp>
      <p:sp>
        <p:nvSpPr>
          <p:cNvPr id="4" name="Footer Placeholder 3"/>
          <p:cNvSpPr>
            <a:spLocks noGrp="1"/>
          </p:cNvSpPr>
          <p:nvPr>
            <p:ph type="ftr" sz="quarter" idx="11"/>
          </p:nvPr>
        </p:nvSpPr>
        <p:spPr/>
        <p:txBody>
          <a:bodyPr/>
          <a:lstStyle/>
          <a:p>
            <a:pPr>
              <a:defRPr/>
            </a:pPr>
            <a:endParaRPr lang="en-US"/>
          </a:p>
        </p:txBody>
      </p:sp>
      <p:pic>
        <p:nvPicPr>
          <p:cNvPr id="11" name="Picture 10"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9092" y="4532233"/>
            <a:ext cx="1005397" cy="1005397"/>
          </a:xfrm>
          <a:prstGeom prst="rect">
            <a:avLst/>
          </a:prstGeom>
        </p:spPr>
      </p:pic>
      <p:pic>
        <p:nvPicPr>
          <p:cNvPr id="18" name="Picture 17"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3695" y="4543731"/>
            <a:ext cx="1005397" cy="1005397"/>
          </a:xfrm>
          <a:prstGeom prst="rect">
            <a:avLst/>
          </a:prstGeom>
        </p:spPr>
      </p:pic>
      <p:pic>
        <p:nvPicPr>
          <p:cNvPr id="19" name="Picture 18"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04489" y="4532233"/>
            <a:ext cx="1005397" cy="1005397"/>
          </a:xfrm>
          <a:prstGeom prst="rect">
            <a:avLst/>
          </a:prstGeom>
        </p:spPr>
      </p:pic>
      <p:pic>
        <p:nvPicPr>
          <p:cNvPr id="20" name="Picture 19" descr="Storage blo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09886" y="4532233"/>
            <a:ext cx="1005397" cy="1005397"/>
          </a:xfrm>
          <a:prstGeom prst="rect">
            <a:avLst/>
          </a:prstGeom>
        </p:spPr>
      </p:pic>
      <p:sp>
        <p:nvSpPr>
          <p:cNvPr id="62" name="Rectangle 61"/>
          <p:cNvSpPr/>
          <p:nvPr/>
        </p:nvSpPr>
        <p:spPr>
          <a:xfrm>
            <a:off x="109902" y="4027612"/>
            <a:ext cx="1469144"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alice@REAL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cxnSp>
        <p:nvCxnSpPr>
          <p:cNvPr id="33" name="Straight Arrow Connector 32"/>
          <p:cNvCxnSpPr/>
          <p:nvPr/>
        </p:nvCxnSpPr>
        <p:spPr>
          <a:xfrm flipV="1">
            <a:off x="1237488" y="2624999"/>
            <a:ext cx="2163596" cy="794368"/>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43" name="Picture 42" descr="Microsoft account.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 y="3134715"/>
            <a:ext cx="780288" cy="780288"/>
          </a:xfrm>
          <a:prstGeom prst="rect">
            <a:avLst/>
          </a:prstGeom>
        </p:spPr>
      </p:pic>
      <p:cxnSp>
        <p:nvCxnSpPr>
          <p:cNvPr id="48" name="Straight Arrow Connector 47"/>
          <p:cNvCxnSpPr>
            <a:endCxn id="20" idx="0"/>
          </p:cNvCxnSpPr>
          <p:nvPr/>
        </p:nvCxnSpPr>
        <p:spPr>
          <a:xfrm flipH="1">
            <a:off x="5412585" y="3915003"/>
            <a:ext cx="923189" cy="617230"/>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5347698" y="4036224"/>
            <a:ext cx="1320046"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err="1" smtClean="0">
                <a:solidFill>
                  <a:schemeClr val="tx2"/>
                </a:solidFill>
                <a:latin typeface="Consolas"/>
                <a:cs typeface="Consolas"/>
              </a:rPr>
              <a:t>BlockToken</a:t>
            </a:r>
            <a:endParaRPr lang="en-US" sz="1600" dirty="0">
              <a:solidFill>
                <a:schemeClr val="tx2"/>
              </a:solidFill>
              <a:latin typeface="Consolas"/>
              <a:cs typeface="Consolas"/>
            </a:endParaRPr>
          </a:p>
        </p:txBody>
      </p:sp>
      <p:cxnSp>
        <p:nvCxnSpPr>
          <p:cNvPr id="59" name="Straight Arrow Connector 58"/>
          <p:cNvCxnSpPr>
            <a:stCxn id="43" idx="3"/>
          </p:cNvCxnSpPr>
          <p:nvPr/>
        </p:nvCxnSpPr>
        <p:spPr>
          <a:xfrm flipV="1">
            <a:off x="1237488" y="2716469"/>
            <a:ext cx="2220998" cy="808390"/>
          </a:xfrm>
          <a:prstGeom prst="straightConnector1">
            <a:avLst/>
          </a:prstGeom>
          <a:ln>
            <a:solidFill>
              <a:schemeClr val="accent3">
                <a:lumMod val="60000"/>
                <a:lumOff val="4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579046" y="2800346"/>
            <a:ext cx="1320046" cy="830997"/>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 Delegation Token</a:t>
            </a:r>
            <a:endParaRPr lang="en-US" sz="1600" dirty="0">
              <a:solidFill>
                <a:srgbClr val="FFFFFF"/>
              </a:solidFill>
              <a:latin typeface="Consolas"/>
              <a:cs typeface="Consolas"/>
            </a:endParaRPr>
          </a:p>
        </p:txBody>
      </p:sp>
      <p:cxnSp>
        <p:nvCxnSpPr>
          <p:cNvPr id="34" name="Straight Arrow Connector 33"/>
          <p:cNvCxnSpPr/>
          <p:nvPr/>
        </p:nvCxnSpPr>
        <p:spPr>
          <a:xfrm flipH="1" flipV="1">
            <a:off x="4292932" y="2496204"/>
            <a:ext cx="2109532" cy="954006"/>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4219067" y="2716470"/>
            <a:ext cx="2116707" cy="935868"/>
          </a:xfrm>
          <a:prstGeom prst="straightConnector1">
            <a:avLst/>
          </a:prstGeom>
          <a:ln>
            <a:solidFill>
              <a:schemeClr val="accent3">
                <a:lumMod val="60000"/>
                <a:lumOff val="4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564512" y="2812493"/>
            <a:ext cx="1320046"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err="1" smtClean="0">
                <a:solidFill>
                  <a:schemeClr val="tx2"/>
                </a:solidFill>
                <a:latin typeface="Consolas"/>
                <a:cs typeface="Consolas"/>
              </a:rPr>
              <a:t>BlockToken</a:t>
            </a:r>
            <a:endParaRPr lang="en-US" sz="1600" dirty="0">
              <a:solidFill>
                <a:schemeClr val="tx2"/>
              </a:solidFill>
              <a:latin typeface="Consolas"/>
              <a:cs typeface="Consolas"/>
            </a:endParaRPr>
          </a:p>
        </p:txBody>
      </p:sp>
      <p:cxnSp>
        <p:nvCxnSpPr>
          <p:cNvPr id="44" name="Straight Arrow Connector 43"/>
          <p:cNvCxnSpPr/>
          <p:nvPr/>
        </p:nvCxnSpPr>
        <p:spPr>
          <a:xfrm flipV="1">
            <a:off x="1237488" y="3728018"/>
            <a:ext cx="5098286" cy="82024"/>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132207" y="3435630"/>
            <a:ext cx="1320046" cy="830997"/>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 Delegation Token</a:t>
            </a:r>
            <a:endParaRPr lang="en-US" sz="1600" dirty="0">
              <a:solidFill>
                <a:srgbClr val="FFFFFF"/>
              </a:solidFill>
              <a:latin typeface="Consolas"/>
              <a:cs typeface="Consolas"/>
            </a:endParaRPr>
          </a:p>
        </p:txBody>
      </p:sp>
      <p:sp>
        <p:nvSpPr>
          <p:cNvPr id="47" name="Rectangle 46"/>
          <p:cNvSpPr/>
          <p:nvPr/>
        </p:nvSpPr>
        <p:spPr>
          <a:xfrm>
            <a:off x="4452253" y="2624999"/>
            <a:ext cx="1320046" cy="830997"/>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 Delegation Token</a:t>
            </a:r>
            <a:endParaRPr lang="en-US" sz="1600" dirty="0">
              <a:solidFill>
                <a:srgbClr val="FFFFFF"/>
              </a:solidFill>
              <a:latin typeface="Consolas"/>
              <a:cs typeface="Consolas"/>
            </a:endParaRPr>
          </a:p>
        </p:txBody>
      </p:sp>
      <p:pic>
        <p:nvPicPr>
          <p:cNvPr id="75" name="Picture 74" descr="Worker rol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49217" y="3009177"/>
            <a:ext cx="966845" cy="966845"/>
          </a:xfrm>
          <a:prstGeom prst="rect">
            <a:avLst/>
          </a:prstGeom>
        </p:spPr>
      </p:pic>
      <p:sp>
        <p:nvSpPr>
          <p:cNvPr id="79" name="Rectangle 78"/>
          <p:cNvSpPr/>
          <p:nvPr/>
        </p:nvSpPr>
        <p:spPr>
          <a:xfrm>
            <a:off x="1624937" y="1443698"/>
            <a:ext cx="2548309" cy="338554"/>
          </a:xfrm>
          <a:prstGeom prst="rect">
            <a:avLst/>
          </a:prstGeom>
        </p:spPr>
        <p:txBody>
          <a:bodyPr wrap="square">
            <a:spAutoFit/>
          </a:bodyPr>
          <a:lstStyle/>
          <a:p>
            <a:pPr algn="r" fontAlgn="auto">
              <a:spcBef>
                <a:spcPct val="20000"/>
              </a:spcBef>
              <a:spcAft>
                <a:spcPts val="0"/>
              </a:spcAft>
            </a:pPr>
            <a:r>
              <a:rPr lang="en-US" sz="1600" dirty="0" err="1">
                <a:solidFill>
                  <a:srgbClr val="0A62CC"/>
                </a:solidFill>
                <a:latin typeface="Consolas"/>
                <a:cs typeface="Consolas"/>
              </a:rPr>
              <a:t>namenode</a:t>
            </a:r>
            <a:r>
              <a:rPr lang="en-US" sz="1600" dirty="0">
                <a:solidFill>
                  <a:srgbClr val="0A62CC"/>
                </a:solidFill>
                <a:latin typeface="Consolas"/>
                <a:cs typeface="Consolas"/>
              </a:rPr>
              <a:t>/</a:t>
            </a:r>
            <a:r>
              <a:rPr lang="en-US" sz="1600" dirty="0" err="1">
                <a:solidFill>
                  <a:srgbClr val="0A62CC"/>
                </a:solidFill>
                <a:latin typeface="Consolas"/>
                <a:cs typeface="Consolas"/>
              </a:rPr>
              <a:t>nn@</a:t>
            </a:r>
            <a:r>
              <a:rPr lang="en-US" sz="1600" dirty="0" err="1" smtClean="0">
                <a:solidFill>
                  <a:srgbClr val="0A62CC"/>
                </a:solidFill>
                <a:latin typeface="Consolas"/>
                <a:cs typeface="Consolas"/>
              </a:rPr>
              <a:t>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pic>
        <p:nvPicPr>
          <p:cNvPr id="80" name="Picture 79" descr="small-eyeball.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952370" y="1443698"/>
            <a:ext cx="984587" cy="1027077"/>
          </a:xfrm>
          <a:prstGeom prst="rect">
            <a:avLst/>
          </a:prstGeom>
        </p:spPr>
      </p:pic>
      <p:sp>
        <p:nvSpPr>
          <p:cNvPr id="83" name="Rectangle 82"/>
          <p:cNvSpPr/>
          <p:nvPr/>
        </p:nvSpPr>
        <p:spPr>
          <a:xfrm>
            <a:off x="4452253" y="1799327"/>
            <a:ext cx="800053"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Token</a:t>
            </a:r>
            <a:endParaRPr lang="en-US" sz="1600" dirty="0">
              <a:solidFill>
                <a:srgbClr val="FFFFFF"/>
              </a:solidFill>
              <a:latin typeface="Consolas"/>
              <a:cs typeface="Consolas"/>
            </a:endParaRPr>
          </a:p>
        </p:txBody>
      </p:sp>
      <p:cxnSp>
        <p:nvCxnSpPr>
          <p:cNvPr id="84" name="Straight Arrow Connector 83"/>
          <p:cNvCxnSpPr/>
          <p:nvPr/>
        </p:nvCxnSpPr>
        <p:spPr>
          <a:xfrm>
            <a:off x="1237488" y="3810042"/>
            <a:ext cx="6652444" cy="151148"/>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1893695" y="3798158"/>
            <a:ext cx="4249742" cy="454908"/>
          </a:xfrm>
          <a:prstGeom prst="rect">
            <a:avLst/>
          </a:prstGeom>
        </p:spPr>
        <p:txBody>
          <a:bodyPr vert="horz" wrap="square" lIns="91440" tIns="45720" rIns="91440" bIns="45720" rtlCol="0">
            <a:noAutofit/>
          </a:bodyPr>
          <a:lstStyle/>
          <a:p>
            <a:pPr fontAlgn="auto">
              <a:spcBef>
                <a:spcPct val="20000"/>
              </a:spcBef>
              <a:spcAft>
                <a:spcPts val="0"/>
              </a:spcAft>
            </a:pP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Obtain</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t</a:t>
            </a:r>
            <a:r>
              <a:rPr kumimoji="0" lang="en-US" sz="1600" b="0" i="0" u="none" strike="noStrike" kern="1200" cap="none" spc="0" normalizeH="0" baseline="0" noProof="0" dirty="0" smtClean="0">
                <a:ln>
                  <a:noFill/>
                </a:ln>
                <a:solidFill>
                  <a:srgbClr val="0A62CC"/>
                </a:solidFill>
                <a:effectLst/>
                <a:uLnTx/>
                <a:uFillTx/>
                <a:latin typeface="Consolas"/>
                <a:ea typeface="+mn-ea"/>
                <a:cs typeface="Consolas"/>
              </a:rPr>
              <a:t>icket</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for </a:t>
            </a:r>
            <a:r>
              <a:rPr lang="en-US" sz="1600" dirty="0" err="1">
                <a:solidFill>
                  <a:srgbClr val="0A62CC"/>
                </a:solidFill>
                <a:latin typeface="Consolas"/>
                <a:cs typeface="Consolas"/>
              </a:rPr>
              <a:t>namenode</a:t>
            </a:r>
            <a:r>
              <a:rPr lang="en-US" sz="1600" dirty="0">
                <a:solidFill>
                  <a:srgbClr val="0A62CC"/>
                </a:solidFill>
                <a:latin typeface="Consolas"/>
                <a:cs typeface="Consolas"/>
              </a:rPr>
              <a:t>/</a:t>
            </a:r>
            <a:r>
              <a:rPr lang="en-US" sz="1600" dirty="0" err="1">
                <a:solidFill>
                  <a:srgbClr val="0A62CC"/>
                </a:solidFill>
                <a:latin typeface="Consolas"/>
                <a:cs typeface="Consolas"/>
              </a:rPr>
              <a:t>nn@REALM</a:t>
            </a:r>
            <a:endParaRPr lang="en-US" sz="1600" dirty="0">
              <a:solidFill>
                <a:srgbClr val="0A62CC"/>
              </a:solidFill>
              <a:latin typeface="Consolas"/>
              <a:cs typeface="Consolas"/>
            </a:endParaRPr>
          </a:p>
          <a:p>
            <a:pPr fontAlgn="auto">
              <a:spcBef>
                <a:spcPct val="20000"/>
              </a:spcBef>
              <a:spcAft>
                <a:spcPts val="0"/>
              </a:spcAft>
            </a:pP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
        <p:nvSpPr>
          <p:cNvPr id="40" name="TextBox 39"/>
          <p:cNvSpPr txBox="1"/>
          <p:nvPr/>
        </p:nvSpPr>
        <p:spPr>
          <a:xfrm>
            <a:off x="1249609" y="2651466"/>
            <a:ext cx="2719834" cy="519363"/>
          </a:xfrm>
          <a:prstGeom prst="rect">
            <a:avLst/>
          </a:prstGeom>
        </p:spPr>
        <p:txBody>
          <a:bodyPr vert="horz" wrap="square" lIns="91440" tIns="45720" rIns="91440" bIns="45720" rtlCol="0">
            <a:noAutofit/>
          </a:bodyPr>
          <a:lstStyle/>
          <a:p>
            <a:pPr fontAlgn="auto">
              <a:spcBef>
                <a:spcPct val="20000"/>
              </a:spcBef>
              <a:spcAft>
                <a:spcPts val="0"/>
              </a:spcAft>
            </a:pPr>
            <a:r>
              <a:rPr lang="en-US" sz="1600" dirty="0" smtClean="0">
                <a:solidFill>
                  <a:srgbClr val="0A62CC"/>
                </a:solidFill>
                <a:latin typeface="Consolas"/>
                <a:ea typeface="+mn-ea"/>
                <a:cs typeface="Consolas"/>
              </a:rPr>
              <a:t>Request delegation token</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Tree>
    <p:extLst>
      <p:ext uri="{BB962C8B-B14F-4D97-AF65-F5344CB8AC3E}">
        <p14:creationId xmlns:p14="http://schemas.microsoft.com/office/powerpoint/2010/main" val="13885286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dissolve">
                                      <p:cBhvr>
                                        <p:cTn id="7" dur="1000"/>
                                        <p:tgtEl>
                                          <p:spTgt spid="84"/>
                                        </p:tgtEl>
                                      </p:cBhvr>
                                    </p:animEffect>
                                  </p:childTnLst>
                                  <p:subTnLst>
                                    <p:set>
                                      <p:cBhvr override="childStyle">
                                        <p:cTn dur="1" fill="hold" display="0" masterRel="nextClick" afterEffect="1"/>
                                        <p:tgtEl>
                                          <p:spTgt spid="84"/>
                                        </p:tgtEl>
                                        <p:attrNameLst>
                                          <p:attrName>style.visibility</p:attrName>
                                        </p:attrNameLst>
                                      </p:cBhvr>
                                      <p:to>
                                        <p:strVal val="hidden"/>
                                      </p:to>
                                    </p:set>
                                  </p:subTnLst>
                                </p:cTn>
                              </p:par>
                              <p:par>
                                <p:cTn id="8" presetID="9"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dissolve">
                                      <p:cBhvr>
                                        <p:cTn id="10" dur="1000"/>
                                        <p:tgtEl>
                                          <p:spTgt spid="85"/>
                                        </p:tgtEl>
                                      </p:cBhvr>
                                    </p:animEffect>
                                  </p:childTnLst>
                                  <p:subTnLst>
                                    <p:set>
                                      <p:cBhvr override="childStyle">
                                        <p:cTn dur="1" fill="hold" display="0" masterRel="nextClick" afterEffect="1"/>
                                        <p:tgtEl>
                                          <p:spTgt spid="8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10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16" presetID="9"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20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dissolve">
                                      <p:cBhvr>
                                        <p:cTn id="23" dur="10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24" presetID="9"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dissolve">
                                      <p:cBhvr>
                                        <p:cTn id="26" dur="10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par>
                                <p:cTn id="27" presetID="9"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dissolve">
                                      <p:cBhvr>
                                        <p:cTn id="29" dur="1000"/>
                                        <p:tgtEl>
                                          <p:spTgt spid="8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10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10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10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43" presetID="9"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dissolve">
                                      <p:cBhvr>
                                        <p:cTn id="45" dur="10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dissolve">
                                      <p:cBhvr>
                                        <p:cTn id="50" dur="10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51" presetID="9"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dissolve">
                                      <p:cBhvr>
                                        <p:cTn id="53" dur="10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dissolve">
                                      <p:cBhvr>
                                        <p:cTn id="58" dur="1000"/>
                                        <p:tgtEl>
                                          <p:spTgt spid="53"/>
                                        </p:tgtEl>
                                      </p:cBhvr>
                                    </p:animEffect>
                                  </p:childTnLst>
                                </p:cTn>
                              </p:par>
                              <p:par>
                                <p:cTn id="59" presetID="9"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dissolve">
                                      <p:cBhvr>
                                        <p:cTn id="61"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3" grpId="0" animBg="1"/>
      <p:bldP spid="38" grpId="0" animBg="1"/>
      <p:bldP spid="28" grpId="0" animBg="1"/>
      <p:bldP spid="47" grpId="0" animBg="1"/>
      <p:bldP spid="83" grpId="0" animBg="1"/>
      <p:bldP spid="85"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a:stCxn id="52" idx="0"/>
            <a:endCxn id="54" idx="2"/>
          </p:cNvCxnSpPr>
          <p:nvPr/>
        </p:nvCxnSpPr>
        <p:spPr>
          <a:xfrm flipH="1" flipV="1">
            <a:off x="3847886" y="2937519"/>
            <a:ext cx="36601" cy="2234519"/>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2219382" y="2911148"/>
            <a:ext cx="1599706" cy="2193856"/>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1237488" y="3728018"/>
            <a:ext cx="4926079" cy="82024"/>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899092" y="3350966"/>
            <a:ext cx="1772017" cy="722232"/>
          </a:xfrm>
          <a:prstGeom prst="rect">
            <a:avLst/>
          </a:prstGeom>
          <a:solidFill>
            <a:schemeClr val="tx2"/>
          </a:solidFill>
          <a:ln>
            <a:solidFill>
              <a:srgbClr val="78C3ED"/>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latin typeface="Consolas"/>
                <a:cs typeface="Consolas"/>
              </a:rPr>
              <a:t>Launch Context</a:t>
            </a:r>
            <a:endParaRPr lang="en-US" sz="1600" dirty="0">
              <a:latin typeface="Consolas"/>
              <a:cs typeface="Consolas"/>
            </a:endParaRPr>
          </a:p>
        </p:txBody>
      </p:sp>
      <p:pic>
        <p:nvPicPr>
          <p:cNvPr id="7" name="Picture 6" descr="Generic cod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29238" y="5172038"/>
            <a:ext cx="780288" cy="780288"/>
          </a:xfrm>
          <a:prstGeom prst="rect">
            <a:avLst/>
          </a:prstGeom>
        </p:spPr>
      </p:pic>
      <p:pic>
        <p:nvPicPr>
          <p:cNvPr id="54" name="Picture 53" descr="Storage tabl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0252" y="1782252"/>
            <a:ext cx="1155267" cy="1155267"/>
          </a:xfrm>
          <a:prstGeom prst="rect">
            <a:avLst/>
          </a:prstGeom>
        </p:spPr>
      </p:pic>
      <p:sp>
        <p:nvSpPr>
          <p:cNvPr id="36" name="Rectangle 35"/>
          <p:cNvSpPr/>
          <p:nvPr/>
        </p:nvSpPr>
        <p:spPr>
          <a:xfrm>
            <a:off x="7745326" y="1401648"/>
            <a:ext cx="1398674" cy="3220970"/>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p:cNvSpPr/>
          <p:nvPr/>
        </p:nvSpPr>
        <p:spPr>
          <a:xfrm>
            <a:off x="7952370" y="2598478"/>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952370" y="3539532"/>
            <a:ext cx="984587" cy="9263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Azure Rights Management (RM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54519" y="3585878"/>
            <a:ext cx="780288" cy="780288"/>
          </a:xfrm>
          <a:prstGeom prst="rect">
            <a:avLst/>
          </a:prstGeom>
        </p:spPr>
      </p:pic>
      <p:pic>
        <p:nvPicPr>
          <p:cNvPr id="42" name="Picture 41" descr="DocumentD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43802" y="2639078"/>
            <a:ext cx="780288" cy="780288"/>
          </a:xfrm>
          <a:prstGeom prst="rect">
            <a:avLst/>
          </a:prstGeom>
        </p:spPr>
      </p:pic>
      <p:sp>
        <p:nvSpPr>
          <p:cNvPr id="5" name="Title 4"/>
          <p:cNvSpPr>
            <a:spLocks noGrp="1"/>
          </p:cNvSpPr>
          <p:nvPr>
            <p:ph type="title"/>
          </p:nvPr>
        </p:nvSpPr>
        <p:spPr/>
        <p:txBody>
          <a:bodyPr/>
          <a:lstStyle/>
          <a:p>
            <a:r>
              <a:rPr lang="en-US" dirty="0"/>
              <a:t>YARN </a:t>
            </a:r>
            <a:r>
              <a:rPr lang="en-US" dirty="0" smtClean="0"/>
              <a:t>Applications</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22</a:t>
            </a:fld>
            <a:endParaRPr lang="en-GB"/>
          </a:p>
        </p:txBody>
      </p:sp>
      <p:sp>
        <p:nvSpPr>
          <p:cNvPr id="4" name="Footer Placeholder 3"/>
          <p:cNvSpPr>
            <a:spLocks noGrp="1"/>
          </p:cNvSpPr>
          <p:nvPr>
            <p:ph type="ftr" sz="quarter" idx="11"/>
          </p:nvPr>
        </p:nvSpPr>
        <p:spPr/>
        <p:txBody>
          <a:bodyPr/>
          <a:lstStyle/>
          <a:p>
            <a:pPr>
              <a:defRPr/>
            </a:pPr>
            <a:endParaRPr lang="en-US" dirty="0"/>
          </a:p>
        </p:txBody>
      </p:sp>
      <p:sp>
        <p:nvSpPr>
          <p:cNvPr id="62" name="Rectangle 61"/>
          <p:cNvSpPr/>
          <p:nvPr/>
        </p:nvSpPr>
        <p:spPr>
          <a:xfrm>
            <a:off x="109902" y="4027612"/>
            <a:ext cx="1469144"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alice@REAL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cxnSp>
        <p:nvCxnSpPr>
          <p:cNvPr id="33" name="Straight Arrow Connector 32"/>
          <p:cNvCxnSpPr/>
          <p:nvPr/>
        </p:nvCxnSpPr>
        <p:spPr>
          <a:xfrm flipV="1">
            <a:off x="1237488" y="2624999"/>
            <a:ext cx="2163596" cy="794368"/>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43" name="Picture 42" descr="Microsoft account.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 y="3134715"/>
            <a:ext cx="780288" cy="780288"/>
          </a:xfrm>
          <a:prstGeom prst="rect">
            <a:avLst/>
          </a:prstGeom>
        </p:spPr>
      </p:pic>
      <p:cxnSp>
        <p:nvCxnSpPr>
          <p:cNvPr id="59" name="Straight Arrow Connector 58"/>
          <p:cNvCxnSpPr>
            <a:stCxn id="43" idx="3"/>
          </p:cNvCxnSpPr>
          <p:nvPr/>
        </p:nvCxnSpPr>
        <p:spPr>
          <a:xfrm flipV="1">
            <a:off x="1237488" y="2716469"/>
            <a:ext cx="2220998" cy="808390"/>
          </a:xfrm>
          <a:prstGeom prst="straightConnector1">
            <a:avLst/>
          </a:prstGeom>
          <a:ln>
            <a:solidFill>
              <a:schemeClr val="accent3">
                <a:lumMod val="60000"/>
                <a:lumOff val="4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556994" y="2719216"/>
            <a:ext cx="1320046" cy="830997"/>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 Delegation Token</a:t>
            </a:r>
            <a:endParaRPr lang="en-US" sz="1600" dirty="0">
              <a:solidFill>
                <a:srgbClr val="FFFFFF"/>
              </a:solidFill>
              <a:latin typeface="Consolas"/>
              <a:cs typeface="Consolas"/>
            </a:endParaRPr>
          </a:p>
        </p:txBody>
      </p:sp>
      <p:sp>
        <p:nvSpPr>
          <p:cNvPr id="47" name="Rectangle 46"/>
          <p:cNvSpPr/>
          <p:nvPr/>
        </p:nvSpPr>
        <p:spPr>
          <a:xfrm>
            <a:off x="903548" y="5201985"/>
            <a:ext cx="828651"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a:t>
            </a:r>
            <a:endParaRPr lang="en-US" sz="1600" dirty="0">
              <a:solidFill>
                <a:srgbClr val="FFFFFF"/>
              </a:solidFill>
              <a:latin typeface="Consolas"/>
              <a:cs typeface="Consolas"/>
            </a:endParaRPr>
          </a:p>
        </p:txBody>
      </p:sp>
      <p:sp>
        <p:nvSpPr>
          <p:cNvPr id="49" name="Rectangle 48"/>
          <p:cNvSpPr/>
          <p:nvPr/>
        </p:nvSpPr>
        <p:spPr>
          <a:xfrm>
            <a:off x="4475300" y="2710234"/>
            <a:ext cx="3060228" cy="338554"/>
          </a:xfrm>
          <a:prstGeom prst="rect">
            <a:avLst/>
          </a:prstGeom>
        </p:spPr>
        <p:txBody>
          <a:bodyPr wrap="square">
            <a:spAutoFit/>
          </a:bodyPr>
          <a:lstStyle/>
          <a:p>
            <a:pPr algn="r" fontAlgn="auto">
              <a:spcBef>
                <a:spcPct val="20000"/>
              </a:spcBef>
              <a:spcAft>
                <a:spcPts val="0"/>
              </a:spcAft>
            </a:pPr>
            <a:r>
              <a:rPr lang="en-US" sz="1600" dirty="0" err="1" smtClean="0">
                <a:solidFill>
                  <a:srgbClr val="0A62CC"/>
                </a:solidFill>
                <a:latin typeface="Consolas"/>
                <a:cs typeface="Consolas"/>
              </a:rPr>
              <a:t>resourcemanager</a:t>
            </a:r>
            <a:r>
              <a:rPr lang="en-US" sz="1600" dirty="0" smtClean="0">
                <a:solidFill>
                  <a:srgbClr val="0A62CC"/>
                </a:solidFill>
                <a:latin typeface="Consolas"/>
                <a:cs typeface="Consolas"/>
              </a:rPr>
              <a:t>/</a:t>
            </a:r>
            <a:r>
              <a:rPr lang="en-US" sz="1600" dirty="0" err="1" smtClean="0">
                <a:solidFill>
                  <a:srgbClr val="0A62CC"/>
                </a:solidFill>
                <a:latin typeface="Consolas"/>
                <a:cs typeface="Consolas"/>
              </a:rPr>
              <a:t>rm@REAL</a:t>
            </a:r>
            <a:r>
              <a:rPr lang="en-US" sz="1600" dirty="0" err="1">
                <a:solidFill>
                  <a:srgbClr val="0A62CC"/>
                </a:solidFill>
                <a:latin typeface="Consolas"/>
                <a:cs typeface="Consolas"/>
              </a:rPr>
              <a:t>M</a:t>
            </a:r>
            <a:endParaRPr lang="en-US" sz="1600" dirty="0">
              <a:solidFill>
                <a:srgbClr val="0A62CC"/>
              </a:solidFill>
              <a:latin typeface="Consolas"/>
              <a:cs typeface="Consolas"/>
            </a:endParaRPr>
          </a:p>
        </p:txBody>
      </p:sp>
      <p:sp>
        <p:nvSpPr>
          <p:cNvPr id="50" name="Rectangle 49"/>
          <p:cNvSpPr/>
          <p:nvPr/>
        </p:nvSpPr>
        <p:spPr>
          <a:xfrm>
            <a:off x="3270252" y="5952326"/>
            <a:ext cx="3071003" cy="338554"/>
          </a:xfrm>
          <a:prstGeom prst="rect">
            <a:avLst/>
          </a:prstGeom>
        </p:spPr>
        <p:txBody>
          <a:bodyPr wrap="square">
            <a:spAutoFit/>
          </a:bodyPr>
          <a:lstStyle/>
          <a:p>
            <a:pPr algn="ctr" fontAlgn="auto">
              <a:spcBef>
                <a:spcPct val="20000"/>
              </a:spcBef>
              <a:spcAft>
                <a:spcPts val="0"/>
              </a:spcAft>
            </a:pPr>
            <a:r>
              <a:rPr lang="en-US" sz="1600" dirty="0" err="1" smtClean="0">
                <a:solidFill>
                  <a:srgbClr val="0A62CC"/>
                </a:solidFill>
                <a:latin typeface="Consolas"/>
                <a:cs typeface="Consolas"/>
              </a:rPr>
              <a:t>nodemanager</a:t>
            </a:r>
            <a:r>
              <a:rPr lang="en-US" sz="1600" dirty="0" smtClean="0">
                <a:solidFill>
                  <a:srgbClr val="0A62CC"/>
                </a:solidFill>
                <a:latin typeface="Consolas"/>
                <a:cs typeface="Consolas"/>
              </a:rPr>
              <a:t>/_HOST@REAL</a:t>
            </a:r>
            <a:r>
              <a:rPr lang="en-US" sz="1600" dirty="0">
                <a:solidFill>
                  <a:srgbClr val="0A62CC"/>
                </a:solidFill>
                <a:latin typeface="Consolas"/>
                <a:cs typeface="Consolas"/>
              </a:rPr>
              <a:t>M</a:t>
            </a:r>
          </a:p>
        </p:txBody>
      </p:sp>
      <p:sp>
        <p:nvSpPr>
          <p:cNvPr id="51" name="Rectangle 50"/>
          <p:cNvSpPr/>
          <p:nvPr/>
        </p:nvSpPr>
        <p:spPr>
          <a:xfrm>
            <a:off x="1646962" y="5952326"/>
            <a:ext cx="1144840" cy="338554"/>
          </a:xfrm>
          <a:prstGeom prst="rect">
            <a:avLst/>
          </a:prstGeom>
        </p:spPr>
        <p:txBody>
          <a:bodyPr wrap="square">
            <a:spAutoFit/>
          </a:bodyPr>
          <a:lstStyle/>
          <a:p>
            <a:pPr algn="ctr" fontAlgn="auto">
              <a:spcBef>
                <a:spcPct val="20000"/>
              </a:spcBef>
              <a:spcAft>
                <a:spcPts val="0"/>
              </a:spcAft>
            </a:pPr>
            <a:r>
              <a:rPr lang="en-US" sz="1600" dirty="0" err="1" smtClean="0">
                <a:solidFill>
                  <a:srgbClr val="0A62CC"/>
                </a:solidFill>
                <a:latin typeface="Consolas"/>
                <a:cs typeface="Consolas"/>
              </a:rPr>
              <a:t>alice</a:t>
            </a:r>
            <a:endParaRPr lang="en-US" sz="1600" dirty="0">
              <a:solidFill>
                <a:srgbClr val="0A62CC"/>
              </a:solidFill>
              <a:latin typeface="Consolas"/>
              <a:cs typeface="Consolas"/>
            </a:endParaRPr>
          </a:p>
        </p:txBody>
      </p:sp>
      <p:pic>
        <p:nvPicPr>
          <p:cNvPr id="52" name="Picture 51" descr="Worker rol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94343" y="5172038"/>
            <a:ext cx="780288" cy="757592"/>
          </a:xfrm>
          <a:prstGeom prst="rect">
            <a:avLst/>
          </a:prstGeom>
        </p:spPr>
      </p:pic>
      <p:cxnSp>
        <p:nvCxnSpPr>
          <p:cNvPr id="55" name="Straight Arrow Connector 54"/>
          <p:cNvCxnSpPr>
            <a:endCxn id="52" idx="0"/>
          </p:cNvCxnSpPr>
          <p:nvPr/>
        </p:nvCxnSpPr>
        <p:spPr>
          <a:xfrm flipH="1">
            <a:off x="3884487" y="3728018"/>
            <a:ext cx="2264730" cy="1444020"/>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4229426" y="4233391"/>
            <a:ext cx="1865593" cy="709597"/>
          </a:xfrm>
          <a:prstGeom prst="rect">
            <a:avLst/>
          </a:prstGeom>
          <a:solidFill>
            <a:schemeClr val="tx2"/>
          </a:solidFill>
          <a:ln>
            <a:solidFill>
              <a:srgbClr val="78C3ED"/>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latin typeface="Consolas"/>
                <a:cs typeface="Consolas"/>
              </a:rPr>
              <a:t>Launch Context</a:t>
            </a:r>
            <a:endParaRPr lang="en-US" sz="1600" dirty="0">
              <a:latin typeface="Consolas"/>
              <a:cs typeface="Consolas"/>
            </a:endParaRPr>
          </a:p>
        </p:txBody>
      </p:sp>
      <p:sp>
        <p:nvSpPr>
          <p:cNvPr id="61" name="Rectangle 60"/>
          <p:cNvSpPr/>
          <p:nvPr/>
        </p:nvSpPr>
        <p:spPr>
          <a:xfrm>
            <a:off x="903548" y="5655549"/>
            <a:ext cx="828652"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67" name="Rectangle 66"/>
          <p:cNvSpPr/>
          <p:nvPr/>
        </p:nvSpPr>
        <p:spPr>
          <a:xfrm>
            <a:off x="4329601" y="4537401"/>
            <a:ext cx="828651"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a:t>
            </a:r>
            <a:endParaRPr lang="en-US" sz="1600" dirty="0">
              <a:solidFill>
                <a:srgbClr val="FFFFFF"/>
              </a:solidFill>
              <a:latin typeface="Consolas"/>
              <a:cs typeface="Consolas"/>
            </a:endParaRPr>
          </a:p>
        </p:txBody>
      </p:sp>
      <p:sp>
        <p:nvSpPr>
          <p:cNvPr id="68" name="Rectangle 67"/>
          <p:cNvSpPr/>
          <p:nvPr/>
        </p:nvSpPr>
        <p:spPr>
          <a:xfrm>
            <a:off x="5172791" y="4537401"/>
            <a:ext cx="828652"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69" name="Rectangle 68"/>
          <p:cNvSpPr/>
          <p:nvPr/>
        </p:nvSpPr>
        <p:spPr>
          <a:xfrm>
            <a:off x="3019235" y="3689058"/>
            <a:ext cx="828651"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a:t>
            </a:r>
            <a:endParaRPr lang="en-US" sz="1600" dirty="0">
              <a:solidFill>
                <a:srgbClr val="FFFFFF"/>
              </a:solidFill>
              <a:latin typeface="Consolas"/>
              <a:cs typeface="Consolas"/>
            </a:endParaRPr>
          </a:p>
        </p:txBody>
      </p:sp>
      <p:sp>
        <p:nvSpPr>
          <p:cNvPr id="70" name="Rectangle 69"/>
          <p:cNvSpPr/>
          <p:nvPr/>
        </p:nvSpPr>
        <p:spPr>
          <a:xfrm>
            <a:off x="3504921" y="4366166"/>
            <a:ext cx="828651"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a:t>
            </a:r>
            <a:endParaRPr lang="en-US" sz="1600" dirty="0">
              <a:solidFill>
                <a:srgbClr val="FFFFFF"/>
              </a:solidFill>
              <a:latin typeface="Consolas"/>
              <a:cs typeface="Consolas"/>
            </a:endParaRPr>
          </a:p>
        </p:txBody>
      </p:sp>
      <p:sp>
        <p:nvSpPr>
          <p:cNvPr id="71" name="Rectangle 70"/>
          <p:cNvSpPr/>
          <p:nvPr/>
        </p:nvSpPr>
        <p:spPr>
          <a:xfrm>
            <a:off x="1988735" y="4588190"/>
            <a:ext cx="828651"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HDFS</a:t>
            </a:r>
            <a:endParaRPr lang="en-US" sz="1600" dirty="0">
              <a:solidFill>
                <a:srgbClr val="FFFFFF"/>
              </a:solidFill>
              <a:latin typeface="Consolas"/>
              <a:cs typeface="Consolas"/>
            </a:endParaRPr>
          </a:p>
        </p:txBody>
      </p:sp>
      <p:cxnSp>
        <p:nvCxnSpPr>
          <p:cNvPr id="72" name="Straight Arrow Connector 71"/>
          <p:cNvCxnSpPr>
            <a:endCxn id="73" idx="1"/>
          </p:cNvCxnSpPr>
          <p:nvPr/>
        </p:nvCxnSpPr>
        <p:spPr>
          <a:xfrm flipV="1">
            <a:off x="2643460" y="3492600"/>
            <a:ext cx="3505757" cy="1888352"/>
          </a:xfrm>
          <a:prstGeom prst="straightConnector1">
            <a:avLst/>
          </a:prstGeom>
          <a:ln>
            <a:solidFill>
              <a:schemeClr val="accent3">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72" descr="Worker rol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49217" y="3009177"/>
            <a:ext cx="966845" cy="966845"/>
          </a:xfrm>
          <a:prstGeom prst="rect">
            <a:avLst/>
          </a:prstGeom>
        </p:spPr>
      </p:pic>
      <p:sp>
        <p:nvSpPr>
          <p:cNvPr id="77" name="Rectangle 76"/>
          <p:cNvSpPr/>
          <p:nvPr/>
        </p:nvSpPr>
        <p:spPr>
          <a:xfrm>
            <a:off x="2877040" y="4833483"/>
            <a:ext cx="828652"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78" name="Rectangle 77"/>
          <p:cNvSpPr/>
          <p:nvPr/>
        </p:nvSpPr>
        <p:spPr>
          <a:xfrm>
            <a:off x="1624937" y="1443698"/>
            <a:ext cx="2548309" cy="338554"/>
          </a:xfrm>
          <a:prstGeom prst="rect">
            <a:avLst/>
          </a:prstGeom>
        </p:spPr>
        <p:txBody>
          <a:bodyPr wrap="square">
            <a:spAutoFit/>
          </a:bodyPr>
          <a:lstStyle/>
          <a:p>
            <a:pPr algn="r" fontAlgn="auto">
              <a:spcBef>
                <a:spcPct val="20000"/>
              </a:spcBef>
              <a:spcAft>
                <a:spcPts val="0"/>
              </a:spcAft>
            </a:pPr>
            <a:r>
              <a:rPr lang="en-US" sz="1600" dirty="0" err="1">
                <a:solidFill>
                  <a:srgbClr val="0A62CC"/>
                </a:solidFill>
                <a:latin typeface="Consolas"/>
                <a:cs typeface="Consolas"/>
              </a:rPr>
              <a:t>namenode</a:t>
            </a:r>
            <a:r>
              <a:rPr lang="en-US" sz="1600" dirty="0">
                <a:solidFill>
                  <a:srgbClr val="0A62CC"/>
                </a:solidFill>
                <a:latin typeface="Consolas"/>
                <a:cs typeface="Consolas"/>
              </a:rPr>
              <a:t>/</a:t>
            </a:r>
            <a:r>
              <a:rPr lang="en-US" sz="1600" dirty="0" err="1">
                <a:solidFill>
                  <a:srgbClr val="0A62CC"/>
                </a:solidFill>
                <a:latin typeface="Consolas"/>
                <a:cs typeface="Consolas"/>
              </a:rPr>
              <a:t>nn@</a:t>
            </a:r>
            <a:r>
              <a:rPr lang="en-US" sz="1600" dirty="0" err="1" smtClean="0">
                <a:solidFill>
                  <a:srgbClr val="0A62CC"/>
                </a:solidFill>
                <a:latin typeface="Consolas"/>
                <a:cs typeface="Consolas"/>
              </a:rPr>
              <a:t>REALM</a:t>
            </a:r>
            <a:endParaRPr lang="en-US" sz="1600" dirty="0">
              <a:solidFill>
                <a:srgbClr val="0A62CC"/>
              </a:solidFill>
              <a:latin typeface="Consolas"/>
              <a:cs typeface="Consolas"/>
            </a:endParaRPr>
          </a:p>
        </p:txBody>
      </p:sp>
      <p:pic>
        <p:nvPicPr>
          <p:cNvPr id="79" name="Picture 78" descr="Azure Certificat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54221" y="5201985"/>
            <a:ext cx="780288" cy="780288"/>
          </a:xfrm>
          <a:prstGeom prst="rect">
            <a:avLst/>
          </a:prstGeom>
        </p:spPr>
      </p:pic>
      <p:pic>
        <p:nvPicPr>
          <p:cNvPr id="80" name="Picture 79" descr="Azure Certificat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7211" y="2074302"/>
            <a:ext cx="780288" cy="780288"/>
          </a:xfrm>
          <a:prstGeom prst="rect">
            <a:avLst/>
          </a:prstGeom>
        </p:spPr>
      </p:pic>
      <p:cxnSp>
        <p:nvCxnSpPr>
          <p:cNvPr id="81" name="Straight Arrow Connector 80"/>
          <p:cNvCxnSpPr/>
          <p:nvPr/>
        </p:nvCxnSpPr>
        <p:spPr>
          <a:xfrm>
            <a:off x="1237488" y="3758822"/>
            <a:ext cx="6652444" cy="314376"/>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500897" y="3845744"/>
            <a:ext cx="5072152" cy="454908"/>
          </a:xfrm>
          <a:prstGeom prst="rect">
            <a:avLst/>
          </a:prstGeom>
        </p:spPr>
        <p:txBody>
          <a:bodyPr vert="horz" wrap="square" lIns="91440" tIns="45720" rIns="91440" bIns="45720" rtlCol="0">
            <a:noAutofit/>
          </a:bodyPr>
          <a:lstStyle/>
          <a:p>
            <a:pPr fontAlgn="auto">
              <a:spcBef>
                <a:spcPct val="20000"/>
              </a:spcBef>
              <a:spcAft>
                <a:spcPts val="0"/>
              </a:spcAft>
            </a:pPr>
            <a:r>
              <a:rPr lang="en-US" sz="1600" dirty="0">
                <a:solidFill>
                  <a:srgbClr val="0A62CC"/>
                </a:solidFill>
                <a:latin typeface="Consolas"/>
                <a:ea typeface="+mn-ea"/>
                <a:cs typeface="Consolas"/>
              </a:rPr>
              <a:t>Obtain ticket for </a:t>
            </a:r>
            <a:r>
              <a:rPr lang="en-US" sz="1600" dirty="0" err="1">
                <a:solidFill>
                  <a:srgbClr val="0A62CC"/>
                </a:solidFill>
                <a:latin typeface="Consolas"/>
                <a:ea typeface="+mn-ea"/>
                <a:cs typeface="Consolas"/>
              </a:rPr>
              <a:t>resourcemanager</a:t>
            </a:r>
            <a:r>
              <a:rPr lang="en-US" sz="1600" dirty="0">
                <a:solidFill>
                  <a:srgbClr val="0A62CC"/>
                </a:solidFill>
                <a:latin typeface="Consolas"/>
                <a:ea typeface="+mn-ea"/>
                <a:cs typeface="Consolas"/>
              </a:rPr>
              <a:t>/</a:t>
            </a:r>
            <a:r>
              <a:rPr lang="en-US" sz="1600" dirty="0" err="1">
                <a:solidFill>
                  <a:srgbClr val="0A62CC"/>
                </a:solidFill>
                <a:latin typeface="Consolas"/>
                <a:ea typeface="+mn-ea"/>
                <a:cs typeface="Consolas"/>
              </a:rPr>
              <a:t>rm@REALM</a:t>
            </a: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pic>
        <p:nvPicPr>
          <p:cNvPr id="84" name="Picture 83" descr="small-eyebal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52370" y="1443698"/>
            <a:ext cx="984587" cy="1027077"/>
          </a:xfrm>
          <a:prstGeom prst="rect">
            <a:avLst/>
          </a:prstGeom>
        </p:spPr>
      </p:pic>
      <p:sp>
        <p:nvSpPr>
          <p:cNvPr id="85" name="TextBox 84"/>
          <p:cNvSpPr txBox="1"/>
          <p:nvPr/>
        </p:nvSpPr>
        <p:spPr>
          <a:xfrm>
            <a:off x="1249609" y="2651466"/>
            <a:ext cx="2719834" cy="519363"/>
          </a:xfrm>
          <a:prstGeom prst="rect">
            <a:avLst/>
          </a:prstGeom>
        </p:spPr>
        <p:txBody>
          <a:bodyPr vert="horz" wrap="square" lIns="91440" tIns="45720" rIns="91440" bIns="45720" rtlCol="0">
            <a:noAutofit/>
          </a:bodyPr>
          <a:lstStyle/>
          <a:p>
            <a:pPr fontAlgn="auto">
              <a:spcBef>
                <a:spcPct val="20000"/>
              </a:spcBef>
              <a:spcAft>
                <a:spcPts val="0"/>
              </a:spcAft>
            </a:pPr>
            <a:r>
              <a:rPr lang="en-US" sz="1600" dirty="0" smtClean="0">
                <a:solidFill>
                  <a:srgbClr val="0A62CC"/>
                </a:solidFill>
                <a:latin typeface="Consolas"/>
                <a:ea typeface="+mn-ea"/>
                <a:cs typeface="Consolas"/>
              </a:rPr>
              <a:t>Request delegation token</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
        <p:nvSpPr>
          <p:cNvPr id="88" name="Rectangle 87"/>
          <p:cNvSpPr/>
          <p:nvPr/>
        </p:nvSpPr>
        <p:spPr>
          <a:xfrm>
            <a:off x="6351454" y="3976022"/>
            <a:ext cx="828652"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89" name="Rectangle 88"/>
          <p:cNvSpPr/>
          <p:nvPr/>
        </p:nvSpPr>
        <p:spPr>
          <a:xfrm>
            <a:off x="4454221" y="1852733"/>
            <a:ext cx="828651" cy="338554"/>
          </a:xfrm>
          <a:prstGeom prst="rect">
            <a:avLst/>
          </a:prstGeom>
          <a:solidFill>
            <a:srgbClr val="69ADD3"/>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Token</a:t>
            </a:r>
            <a:endParaRPr lang="en-US" sz="1600" dirty="0">
              <a:solidFill>
                <a:srgbClr val="FFFFFF"/>
              </a:solidFill>
              <a:latin typeface="Consolas"/>
              <a:cs typeface="Consolas"/>
            </a:endParaRPr>
          </a:p>
        </p:txBody>
      </p:sp>
      <p:cxnSp>
        <p:nvCxnSpPr>
          <p:cNvPr id="90" name="Straight Arrow Connector 89"/>
          <p:cNvCxnSpPr/>
          <p:nvPr/>
        </p:nvCxnSpPr>
        <p:spPr>
          <a:xfrm>
            <a:off x="1237488" y="3810042"/>
            <a:ext cx="6652444" cy="151148"/>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1950950" y="3859128"/>
            <a:ext cx="4249742" cy="454908"/>
          </a:xfrm>
          <a:prstGeom prst="rect">
            <a:avLst/>
          </a:prstGeom>
        </p:spPr>
        <p:txBody>
          <a:bodyPr vert="horz" wrap="square" lIns="91440" tIns="45720" rIns="91440" bIns="45720" rtlCol="0">
            <a:noAutofit/>
          </a:bodyPr>
          <a:lstStyle/>
          <a:p>
            <a:pPr fontAlgn="auto">
              <a:spcBef>
                <a:spcPct val="20000"/>
              </a:spcBef>
              <a:spcAft>
                <a:spcPts val="0"/>
              </a:spcAft>
            </a:pPr>
            <a:r>
              <a:rPr lang="en-US" sz="1600" smtClean="0">
                <a:solidFill>
                  <a:srgbClr val="0A62CC"/>
                </a:solidFill>
                <a:latin typeface="Consolas"/>
                <a:cs typeface="Consolas"/>
              </a:rPr>
              <a:t>Obtain ticket </a:t>
            </a:r>
            <a:r>
              <a:rPr lang="en-US" sz="1600" dirty="0">
                <a:solidFill>
                  <a:srgbClr val="0A62CC"/>
                </a:solidFill>
                <a:latin typeface="Consolas"/>
                <a:cs typeface="Consolas"/>
              </a:rPr>
              <a:t>for </a:t>
            </a:r>
            <a:r>
              <a:rPr lang="en-US" sz="1600" dirty="0" err="1">
                <a:solidFill>
                  <a:srgbClr val="0A62CC"/>
                </a:solidFill>
                <a:latin typeface="Consolas"/>
                <a:cs typeface="Consolas"/>
              </a:rPr>
              <a:t>namenode</a:t>
            </a:r>
            <a:r>
              <a:rPr lang="en-US" sz="1600" dirty="0">
                <a:solidFill>
                  <a:srgbClr val="0A62CC"/>
                </a:solidFill>
                <a:latin typeface="Consolas"/>
                <a:cs typeface="Consolas"/>
              </a:rPr>
              <a:t>/</a:t>
            </a:r>
            <a:r>
              <a:rPr lang="en-US" sz="1600" dirty="0" err="1">
                <a:solidFill>
                  <a:srgbClr val="0A62CC"/>
                </a:solidFill>
                <a:latin typeface="Consolas"/>
                <a:cs typeface="Consolas"/>
              </a:rPr>
              <a:t>nn@REALM</a:t>
            </a:r>
            <a:endParaRPr lang="en-US" sz="1600" dirty="0">
              <a:solidFill>
                <a:srgbClr val="0A62CC"/>
              </a:solidFill>
              <a:latin typeface="Consolas"/>
              <a:cs typeface="Consolas"/>
            </a:endParaRPr>
          </a:p>
          <a:p>
            <a:pPr fontAlgn="auto">
              <a:spcBef>
                <a:spcPct val="20000"/>
              </a:spcBef>
              <a:spcAft>
                <a:spcPts val="0"/>
              </a:spcAft>
            </a:pPr>
            <a:endParaRPr lang="en-US" sz="1600" dirty="0">
              <a:solidFill>
                <a:srgbClr val="0A62CC"/>
              </a:solidFill>
              <a:latin typeface="Consolas"/>
              <a:cs typeface="Consolas"/>
            </a:endParaRPr>
          </a:p>
          <a:p>
            <a:pPr fontAlgn="auto">
              <a:spcBef>
                <a:spcPct val="20000"/>
              </a:spcBef>
              <a:spcAft>
                <a:spcPts val="0"/>
              </a:spcAft>
            </a:pP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
        <p:nvSpPr>
          <p:cNvPr id="92" name="Rectangle 91"/>
          <p:cNvSpPr/>
          <p:nvPr/>
        </p:nvSpPr>
        <p:spPr>
          <a:xfrm>
            <a:off x="2863073" y="4830832"/>
            <a:ext cx="923677" cy="338554"/>
          </a:xfrm>
          <a:prstGeom prst="rect">
            <a:avLst/>
          </a:prstGeom>
          <a:solidFill>
            <a:schemeClr val="accent5">
              <a:lumMod val="75000"/>
            </a:schemeClr>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93" name="Rectangle 92"/>
          <p:cNvSpPr/>
          <p:nvPr/>
        </p:nvSpPr>
        <p:spPr>
          <a:xfrm>
            <a:off x="6272947" y="3976022"/>
            <a:ext cx="923677" cy="338554"/>
          </a:xfrm>
          <a:prstGeom prst="rect">
            <a:avLst/>
          </a:prstGeom>
          <a:solidFill>
            <a:schemeClr val="accent5">
              <a:lumMod val="75000"/>
            </a:schemeClr>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94" name="Rectangle 93"/>
          <p:cNvSpPr/>
          <p:nvPr/>
        </p:nvSpPr>
        <p:spPr>
          <a:xfrm>
            <a:off x="839911" y="5655549"/>
            <a:ext cx="923677" cy="338554"/>
          </a:xfrm>
          <a:prstGeom prst="rect">
            <a:avLst/>
          </a:prstGeom>
          <a:solidFill>
            <a:schemeClr val="accent5">
              <a:lumMod val="75000"/>
            </a:schemeClr>
          </a:solidFill>
        </p:spPr>
        <p:txBody>
          <a:bodyPr wrap="square">
            <a:spAutoFit/>
          </a:bodyPr>
          <a:lstStyle/>
          <a:p>
            <a:pPr algn="ctr" fontAlgn="auto">
              <a:spcBef>
                <a:spcPct val="20000"/>
              </a:spcBef>
              <a:spcAft>
                <a:spcPts val="0"/>
              </a:spcAft>
            </a:pPr>
            <a:r>
              <a:rPr lang="en-US" sz="1600" dirty="0" smtClean="0">
                <a:solidFill>
                  <a:srgbClr val="FFFFFF"/>
                </a:solidFill>
                <a:latin typeface="Consolas"/>
                <a:cs typeface="Consolas"/>
              </a:rPr>
              <a:t>AM/RM'</a:t>
            </a:r>
            <a:endParaRPr lang="en-US" sz="1600" dirty="0">
              <a:solidFill>
                <a:srgbClr val="FFFFFF"/>
              </a:solidFill>
              <a:latin typeface="Consolas"/>
              <a:cs typeface="Consolas"/>
            </a:endParaRPr>
          </a:p>
        </p:txBody>
      </p:sp>
      <p:sp>
        <p:nvSpPr>
          <p:cNvPr id="95" name="TextBox 94"/>
          <p:cNvSpPr txBox="1"/>
          <p:nvPr/>
        </p:nvSpPr>
        <p:spPr>
          <a:xfrm>
            <a:off x="3073819" y="4493765"/>
            <a:ext cx="1697744" cy="374692"/>
          </a:xfrm>
          <a:prstGeom prst="rect">
            <a:avLst/>
          </a:prstGeom>
        </p:spPr>
        <p:txBody>
          <a:bodyPr vert="horz" wrap="square" lIns="91440" tIns="45720" rIns="91440" bIns="45720" rtlCol="0">
            <a:noAutofit/>
          </a:bodyPr>
          <a:lstStyle/>
          <a:p>
            <a:pPr fontAlgn="auto">
              <a:spcBef>
                <a:spcPct val="20000"/>
              </a:spcBef>
              <a:spcAft>
                <a:spcPts val="0"/>
              </a:spcAft>
            </a:pPr>
            <a:r>
              <a:rPr lang="en-US" sz="1600" dirty="0" smtClean="0">
                <a:solidFill>
                  <a:srgbClr val="0A62CC"/>
                </a:solidFill>
                <a:latin typeface="Consolas"/>
                <a:ea typeface="+mn-ea"/>
                <a:cs typeface="Consolas"/>
              </a:rPr>
              <a:t>Refresh AM/RM</a:t>
            </a:r>
            <a:endParaRPr lang="en-US" sz="1600" dirty="0">
              <a:solidFill>
                <a:srgbClr val="0A62CC"/>
              </a:solidFill>
              <a:latin typeface="Consolas"/>
              <a:cs typeface="Consolas"/>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600" b="0" i="0" u="none" strike="noStrike" kern="1200" cap="none" spc="0" normalizeH="0" noProof="0" dirty="0" smtClean="0">
                <a:ln>
                  <a:noFill/>
                </a:ln>
                <a:solidFill>
                  <a:srgbClr val="0A62CC"/>
                </a:solidFill>
                <a:effectLst/>
                <a:uLnTx/>
                <a:uFillTx/>
                <a:latin typeface="Consolas"/>
                <a:ea typeface="+mn-ea"/>
                <a:cs typeface="Consolas"/>
              </a:rPr>
              <a:t> </a:t>
            </a:r>
            <a:endParaRPr kumimoji="0" lang="en-US" sz="1600" b="0" i="0" u="none" strike="noStrike" kern="1200" cap="none" spc="0" normalizeH="0" baseline="0" noProof="0" dirty="0" smtClean="0">
              <a:ln>
                <a:noFill/>
              </a:ln>
              <a:solidFill>
                <a:srgbClr val="0A62CC"/>
              </a:solidFill>
              <a:effectLst/>
              <a:uLnTx/>
              <a:uFillTx/>
              <a:latin typeface="Consolas"/>
              <a:ea typeface="+mn-ea"/>
              <a:cs typeface="Consolas"/>
            </a:endParaRPr>
          </a:p>
        </p:txBody>
      </p:sp>
    </p:spTree>
    <p:extLst>
      <p:ext uri="{BB962C8B-B14F-4D97-AF65-F5344CB8AC3E}">
        <p14:creationId xmlns:p14="http://schemas.microsoft.com/office/powerpoint/2010/main" val="29807401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1000"/>
                                        <p:tgtEl>
                                          <p:spTgt spid="90"/>
                                        </p:tgtEl>
                                      </p:cBhvr>
                                    </p:animEffect>
                                  </p:childTnLst>
                                  <p:subTnLst>
                                    <p:set>
                                      <p:cBhvr override="childStyle">
                                        <p:cTn dur="1" fill="hold" display="0" masterRel="nextClick" afterEffect="1"/>
                                        <p:tgtEl>
                                          <p:spTgt spid="90"/>
                                        </p:tgtEl>
                                        <p:attrNameLst>
                                          <p:attrName>style.visibility</p:attrName>
                                        </p:attrNameLst>
                                      </p:cBhvr>
                                      <p:to>
                                        <p:strVal val="hidden"/>
                                      </p:to>
                                    </p:set>
                                  </p:subTnLst>
                                </p:cTn>
                              </p:par>
                              <p:par>
                                <p:cTn id="8" presetID="9"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dissolve">
                                      <p:cBhvr>
                                        <p:cTn id="10" dur="1000"/>
                                        <p:tgtEl>
                                          <p:spTgt spid="91"/>
                                        </p:tgtEl>
                                      </p:cBhvr>
                                    </p:animEffec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10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16" presetID="9"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dissolve">
                                      <p:cBhvr>
                                        <p:cTn id="18" dur="2000"/>
                                        <p:tgtEl>
                                          <p:spTgt spid="85"/>
                                        </p:tgtEl>
                                      </p:cBhvr>
                                    </p:animEffect>
                                  </p:childTnLst>
                                  <p:subTnLst>
                                    <p:set>
                                      <p:cBhvr override="childStyle">
                                        <p:cTn dur="1" fill="hold" display="0" masterRel="nextClick" afterEffect="1"/>
                                        <p:tgtEl>
                                          <p:spTgt spid="8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dissolve">
                                      <p:cBhvr>
                                        <p:cTn id="23" dur="10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24" presetID="9"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dissolve">
                                      <p:cBhvr>
                                        <p:cTn id="26" dur="10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par>
                                <p:cTn id="27" presetID="9"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dissolve">
                                      <p:cBhvr>
                                        <p:cTn id="29" dur="1000"/>
                                        <p:tgtEl>
                                          <p:spTgt spid="8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dissolve">
                                      <p:cBhvr>
                                        <p:cTn id="34" dur="1000"/>
                                        <p:tgtEl>
                                          <p:spTgt spid="81"/>
                                        </p:tgtEl>
                                      </p:cBhvr>
                                    </p:animEffect>
                                  </p:childTnLst>
                                  <p:subTnLst>
                                    <p:set>
                                      <p:cBhvr override="childStyle">
                                        <p:cTn dur="1" fill="hold" display="0" masterRel="nextClick" afterEffect="1"/>
                                        <p:tgtEl>
                                          <p:spTgt spid="81"/>
                                        </p:tgtEl>
                                        <p:attrNameLst>
                                          <p:attrName>style.visibility</p:attrName>
                                        </p:attrNameLst>
                                      </p:cBhvr>
                                      <p:to>
                                        <p:strVal val="hidden"/>
                                      </p:to>
                                    </p:set>
                                  </p:subTnLst>
                                </p:cTn>
                              </p:par>
                              <p:par>
                                <p:cTn id="35" presetID="9"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dissolve">
                                      <p:cBhvr>
                                        <p:cTn id="37" dur="1000"/>
                                        <p:tgtEl>
                                          <p:spTgt spid="82"/>
                                        </p:tgtEl>
                                      </p:cBhvr>
                                    </p:animEffec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10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3" presetID="9"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1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46" presetID="9"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dissolve">
                                      <p:cBhvr>
                                        <p:cTn id="48" dur="10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dissolve">
                                      <p:cBhvr>
                                        <p:cTn id="53" dur="10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par>
                                <p:cTn id="54" presetID="9"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dissolve">
                                      <p:cBhvr>
                                        <p:cTn id="56" dur="10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par>
                                <p:cTn id="57" presetID="9"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dissolve">
                                      <p:cBhvr>
                                        <p:cTn id="59" dur="1000"/>
                                        <p:tgtEl>
                                          <p:spTgt spid="67"/>
                                        </p:tgtEl>
                                      </p:cBhvr>
                                    </p:animEffect>
                                  </p:childTnLst>
                                  <p:subTnLst>
                                    <p:set>
                                      <p:cBhvr override="childStyle">
                                        <p:cTn dur="1" fill="hold" display="0" masterRel="nextClick" afterEffect="1"/>
                                        <p:tgtEl>
                                          <p:spTgt spid="67"/>
                                        </p:tgtEl>
                                        <p:attrNameLst>
                                          <p:attrName>style.visibility</p:attrName>
                                        </p:attrNameLst>
                                      </p:cBhvr>
                                      <p:to>
                                        <p:strVal val="hidden"/>
                                      </p:to>
                                    </p:set>
                                  </p:subTnLst>
                                </p:cTn>
                              </p:par>
                              <p:par>
                                <p:cTn id="60" presetID="9"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dissolve">
                                      <p:cBhvr>
                                        <p:cTn id="62" dur="10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63" presetID="9"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dissolve">
                                      <p:cBhvr>
                                        <p:cTn id="65" dur="1000"/>
                                        <p:tgtEl>
                                          <p:spTgt spid="88"/>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dissolve">
                                      <p:cBhvr>
                                        <p:cTn id="70" dur="10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71" presetID="9"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dissolve">
                                      <p:cBhvr>
                                        <p:cTn id="73"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dissolve">
                                      <p:cBhvr>
                                        <p:cTn id="78" dur="1000"/>
                                        <p:tgtEl>
                                          <p:spTgt spid="6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dissolve">
                                      <p:cBhvr>
                                        <p:cTn id="81" dur="1000"/>
                                        <p:tgtEl>
                                          <p:spTgt spid="47"/>
                                        </p:tgtEl>
                                      </p:cBhvr>
                                    </p:animEffect>
                                  </p:childTnLst>
                                </p:cTn>
                              </p:par>
                              <p:par>
                                <p:cTn id="82" presetID="9" presetClass="entr" presetSubtype="0" fill="hold"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dissolve">
                                      <p:cBhvr>
                                        <p:cTn id="84" dur="1000"/>
                                        <p:tgtEl>
                                          <p:spTgt spid="7"/>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dissolve">
                                      <p:cBhvr>
                                        <p:cTn id="87" dur="10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dissolve">
                                      <p:cBhvr>
                                        <p:cTn id="92" dur="1000"/>
                                        <p:tgtEl>
                                          <p:spTgt spid="72"/>
                                        </p:tgtEl>
                                      </p:cBhvr>
                                    </p:animEffect>
                                  </p:childTnLst>
                                </p:cTn>
                              </p:par>
                              <p:par>
                                <p:cTn id="93" presetID="9"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dissolve">
                                      <p:cBhvr>
                                        <p:cTn id="95" dur="1000"/>
                                        <p:tgtEl>
                                          <p:spTgt spid="64"/>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dissolve">
                                      <p:cBhvr>
                                        <p:cTn id="98" dur="1000"/>
                                        <p:tgtEl>
                                          <p:spTgt spid="71"/>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dissolve">
                                      <p:cBhvr>
                                        <p:cTn id="101" dur="1000"/>
                                        <p:tgtEl>
                                          <p:spTgt spid="77"/>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95"/>
                                        </p:tgtEl>
                                        <p:attrNameLst>
                                          <p:attrName>style.visibility</p:attrName>
                                        </p:attrNameLst>
                                      </p:cBhvr>
                                      <p:to>
                                        <p:strVal val="visible"/>
                                      </p:to>
                                    </p:set>
                                    <p:animEffect transition="in" filter="dissolve">
                                      <p:cBhvr>
                                        <p:cTn id="106" dur="1000"/>
                                        <p:tgtEl>
                                          <p:spTgt spid="95"/>
                                        </p:tgtEl>
                                      </p:cBhvr>
                                    </p:animEffect>
                                  </p:childTnLst>
                                  <p:subTnLst>
                                    <p:set>
                                      <p:cBhvr override="childStyle">
                                        <p:cTn dur="1" fill="hold" display="0" masterRel="nextClick" afterEffect="1"/>
                                        <p:tgtEl>
                                          <p:spTgt spid="95"/>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dissolve">
                                      <p:cBhvr>
                                        <p:cTn id="111" dur="1000"/>
                                        <p:tgtEl>
                                          <p:spTgt spid="9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dissolve">
                                      <p:cBhvr>
                                        <p:cTn id="114" dur="1000"/>
                                        <p:tgtEl>
                                          <p:spTgt spid="93"/>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94"/>
                                        </p:tgtEl>
                                        <p:attrNameLst>
                                          <p:attrName>style.visibility</p:attrName>
                                        </p:attrNameLst>
                                      </p:cBhvr>
                                      <p:to>
                                        <p:strVal val="visible"/>
                                      </p:to>
                                    </p:set>
                                    <p:animEffect transition="in" filter="dissolve">
                                      <p:cBhvr>
                                        <p:cTn id="11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3" grpId="0" animBg="1"/>
      <p:bldP spid="47" grpId="0" animBg="1"/>
      <p:bldP spid="51" grpId="0"/>
      <p:bldP spid="56" grpId="0" animBg="1"/>
      <p:bldP spid="61" grpId="0" animBg="1"/>
      <p:bldP spid="67" grpId="0" animBg="1"/>
      <p:bldP spid="68" grpId="0" animBg="1"/>
      <p:bldP spid="69" grpId="0" animBg="1"/>
      <p:bldP spid="70" grpId="0" animBg="1"/>
      <p:bldP spid="71" grpId="0" animBg="1"/>
      <p:bldP spid="77" grpId="0" animBg="1"/>
      <p:bldP spid="82" grpId="0"/>
      <p:bldP spid="85" grpId="0"/>
      <p:bldP spid="88" grpId="0" animBg="1"/>
      <p:bldP spid="89" grpId="0" animBg="1"/>
      <p:bldP spid="91" grpId="0"/>
      <p:bldP spid="92" grpId="0" animBg="1"/>
      <p:bldP spid="93" grpId="0" animBg="1"/>
      <p:bldP spid="94" grpId="0" animBg="1"/>
      <p:bldP spid="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which must not be named: </a:t>
            </a:r>
            <a:r>
              <a:rPr lang="en-US" i="1" dirty="0" smtClean="0"/>
              <a:t>UGI</a:t>
            </a:r>
            <a:endParaRPr lang="en-US" i="1" dirty="0"/>
          </a:p>
        </p:txBody>
      </p:sp>
      <p:sp>
        <p:nvSpPr>
          <p:cNvPr id="7" name="Text Placeholder 6"/>
          <p:cNvSpPr>
            <a:spLocks noGrp="1"/>
          </p:cNvSpPr>
          <p:nvPr>
            <p:ph type="body" sz="quarter" idx="11"/>
          </p:nvPr>
        </p:nvSpPr>
        <p:spPr>
          <a:xfrm>
            <a:off x="457200" y="1542735"/>
            <a:ext cx="8229600" cy="4577077"/>
          </a:xfrm>
        </p:spPr>
        <p:txBody>
          <a:bodyPr/>
          <a:lstStyle/>
          <a:p>
            <a:r>
              <a:rPr lang="en-US" dirty="0" smtClean="0">
                <a:solidFill>
                  <a:srgbClr val="0A62CC"/>
                </a:solidFill>
              </a:rPr>
              <a:t>if</a:t>
            </a:r>
            <a:r>
              <a:rPr lang="en-US" dirty="0">
                <a:solidFill>
                  <a:srgbClr val="0A62CC"/>
                </a:solidFill>
              </a:rPr>
              <a:t>(!</a:t>
            </a:r>
            <a:r>
              <a:rPr lang="en-US" dirty="0" err="1">
                <a:solidFill>
                  <a:srgbClr val="0A62CC"/>
                </a:solidFill>
              </a:rPr>
              <a:t>UserGroupInformation.isSecurityEnabled</a:t>
            </a:r>
            <a:r>
              <a:rPr lang="en-US" dirty="0">
                <a:solidFill>
                  <a:srgbClr val="0A62CC"/>
                </a:solidFill>
              </a:rPr>
              <a:t>()) {</a:t>
            </a:r>
          </a:p>
          <a:p>
            <a:r>
              <a:rPr lang="en-US" dirty="0">
                <a:solidFill>
                  <a:srgbClr val="0A62CC"/>
                </a:solidFill>
              </a:rPr>
              <a:t>  </a:t>
            </a:r>
            <a:r>
              <a:rPr lang="en-US" dirty="0" err="1">
                <a:solidFill>
                  <a:srgbClr val="0A62CC"/>
                </a:solidFill>
              </a:rPr>
              <a:t>stayInALifeOfNaiveInnocence</a:t>
            </a:r>
            <a:r>
              <a:rPr lang="en-US" dirty="0">
                <a:solidFill>
                  <a:srgbClr val="0A62CC"/>
                </a:solidFill>
              </a:rPr>
              <a:t>();</a:t>
            </a:r>
          </a:p>
          <a:p>
            <a:r>
              <a:rPr lang="en-US" dirty="0">
                <a:solidFill>
                  <a:srgbClr val="0A62CC"/>
                </a:solidFill>
              </a:rPr>
              <a:t>} else {</a:t>
            </a:r>
          </a:p>
          <a:p>
            <a:r>
              <a:rPr lang="en-US" dirty="0">
                <a:solidFill>
                  <a:srgbClr val="0A62CC"/>
                </a:solidFill>
              </a:rPr>
              <a:t>  </a:t>
            </a:r>
            <a:r>
              <a:rPr lang="en-US" dirty="0" err="1" smtClean="0">
                <a:solidFill>
                  <a:srgbClr val="0A62CC"/>
                </a:solidFill>
              </a:rPr>
              <a:t>sufferTheEternalPainOfKerberos</a:t>
            </a:r>
            <a:r>
              <a:rPr lang="en-US" dirty="0">
                <a:solidFill>
                  <a:srgbClr val="0A62CC"/>
                </a:solidFill>
              </a:rPr>
              <a:t>();</a:t>
            </a:r>
          </a:p>
          <a:p>
            <a:r>
              <a:rPr lang="en-US" dirty="0" smtClean="0">
                <a:solidFill>
                  <a:srgbClr val="0A62CC"/>
                </a:solidFill>
              </a:rPr>
              <a:t>}</a:t>
            </a:r>
          </a:p>
          <a:p>
            <a:endParaRPr lang="en-US" dirty="0" smtClean="0">
              <a:solidFill>
                <a:srgbClr val="0A62CC"/>
              </a:solidFill>
            </a:endParaRPr>
          </a:p>
          <a:p>
            <a:r>
              <a:rPr lang="en-US" dirty="0" err="1" smtClean="0">
                <a:solidFill>
                  <a:srgbClr val="0A62CC"/>
                </a:solidFill>
              </a:rPr>
              <a:t>UserGroupInformation.checkTGTAndReloginFromKeytab</a:t>
            </a:r>
            <a:r>
              <a:rPr lang="en-US" dirty="0">
                <a:solidFill>
                  <a:srgbClr val="0A62CC"/>
                </a:solidFill>
              </a:rPr>
              <a:t>()</a:t>
            </a:r>
            <a:r>
              <a:rPr lang="en-US" dirty="0" smtClean="0">
                <a:solidFill>
                  <a:srgbClr val="0A62CC"/>
                </a:solidFill>
              </a:rPr>
              <a:t>;</a:t>
            </a:r>
          </a:p>
          <a:p>
            <a:endParaRPr lang="en-US" dirty="0"/>
          </a:p>
          <a:p>
            <a:r>
              <a:rPr lang="en-US" dirty="0" err="1" smtClean="0"/>
              <a:t>UserGroupInformation.getLoginUser</a:t>
            </a:r>
            <a:r>
              <a:rPr lang="en-US" dirty="0"/>
              <a:t>(</a:t>
            </a:r>
            <a:r>
              <a:rPr lang="en-US" dirty="0" smtClean="0"/>
              <a:t>)   // principal logged in as</a:t>
            </a:r>
            <a:endParaRPr lang="en-US" dirty="0"/>
          </a:p>
          <a:p>
            <a:r>
              <a:rPr lang="en-US" dirty="0" err="1"/>
              <a:t>UserGroupInformation.getCurrentUser</a:t>
            </a:r>
            <a:r>
              <a:rPr lang="en-US" dirty="0"/>
              <a:t>() </a:t>
            </a:r>
            <a:r>
              <a:rPr lang="en-US" dirty="0" smtClean="0"/>
              <a:t>// principal acting as</a:t>
            </a:r>
            <a:endParaRPr lang="en-US" dirty="0"/>
          </a:p>
          <a:p>
            <a:endParaRPr lang="en-US" dirty="0">
              <a:solidFill>
                <a:srgbClr val="0A62CC"/>
              </a:solidFill>
            </a:endParaRPr>
          </a:p>
        </p:txBody>
      </p:sp>
      <p:sp>
        <p:nvSpPr>
          <p:cNvPr id="3" name="Slide Number Placeholder 2"/>
          <p:cNvSpPr>
            <a:spLocks noGrp="1"/>
          </p:cNvSpPr>
          <p:nvPr>
            <p:ph type="sldNum" sz="quarter" idx="12"/>
          </p:nvPr>
        </p:nvSpPr>
        <p:spPr/>
        <p:txBody>
          <a:bodyPr/>
          <a:lstStyle/>
          <a:p>
            <a:r>
              <a:rPr lang="en-GB" smtClean="0"/>
              <a:t>Page </a:t>
            </a:r>
            <a:fld id="{7BAFB573-C6A6-D241-B981-22D7EA7E7154}" type="slidenum">
              <a:rPr lang="en-GB" smtClean="0"/>
              <a:pPr/>
              <a:t>23</a:t>
            </a:fld>
            <a:endParaRPr lang="en-GB"/>
          </a:p>
        </p:txBody>
      </p:sp>
      <p:sp>
        <p:nvSpPr>
          <p:cNvPr id="4" name="Footer Placeholder 3"/>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738393626"/>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UGI.doAs</a:t>
            </a:r>
            <a:r>
              <a:rPr lang="en-US" dirty="0" smtClean="0"/>
              <a:t>()</a:t>
            </a:r>
            <a:endParaRPr lang="en-US" dirty="0"/>
          </a:p>
        </p:txBody>
      </p:sp>
      <p:sp>
        <p:nvSpPr>
          <p:cNvPr id="6" name="Text Placeholder 5"/>
          <p:cNvSpPr>
            <a:spLocks noGrp="1"/>
          </p:cNvSpPr>
          <p:nvPr>
            <p:ph type="body" sz="quarter" idx="11"/>
          </p:nvPr>
        </p:nvSpPr>
        <p:spPr>
          <a:xfrm>
            <a:off x="457200" y="1664719"/>
            <a:ext cx="8229600" cy="4455093"/>
          </a:xfrm>
        </p:spPr>
        <p:txBody>
          <a:bodyPr/>
          <a:lstStyle/>
          <a:p>
            <a:r>
              <a:rPr lang="en-US" dirty="0" err="1">
                <a:solidFill>
                  <a:srgbClr val="0A62CC"/>
                </a:solidFill>
              </a:rPr>
              <a:t>UserGroupInformation</a:t>
            </a:r>
            <a:r>
              <a:rPr lang="en-US" dirty="0">
                <a:solidFill>
                  <a:srgbClr val="0A62CC"/>
                </a:solidFill>
              </a:rPr>
              <a:t> </a:t>
            </a:r>
            <a:r>
              <a:rPr lang="en-US" b="1" dirty="0" smtClean="0">
                <a:solidFill>
                  <a:srgbClr val="0A62CC"/>
                </a:solidFill>
              </a:rPr>
              <a:t>bob </a:t>
            </a:r>
            <a:r>
              <a:rPr lang="en-US" dirty="0" smtClean="0">
                <a:solidFill>
                  <a:srgbClr val="0A62CC"/>
                </a:solidFill>
              </a:rPr>
              <a:t>= </a:t>
            </a:r>
            <a:endParaRPr lang="en-US" dirty="0">
              <a:solidFill>
                <a:srgbClr val="0A62CC"/>
              </a:solidFill>
            </a:endParaRPr>
          </a:p>
          <a:p>
            <a:r>
              <a:rPr lang="en-US" dirty="0">
                <a:solidFill>
                  <a:srgbClr val="0A62CC"/>
                </a:solidFill>
              </a:rPr>
              <a:t>  </a:t>
            </a:r>
            <a:r>
              <a:rPr lang="en-US" dirty="0" err="1">
                <a:solidFill>
                  <a:srgbClr val="0A62CC"/>
                </a:solidFill>
              </a:rPr>
              <a:t>UserGroupInformation.createProxyUser</a:t>
            </a:r>
            <a:r>
              <a:rPr lang="en-US" dirty="0" smtClean="0">
                <a:solidFill>
                  <a:srgbClr val="0A62CC"/>
                </a:solidFill>
              </a:rPr>
              <a:t>("bob",</a:t>
            </a:r>
            <a:endParaRPr lang="en-US" dirty="0">
              <a:solidFill>
                <a:srgbClr val="0A62CC"/>
              </a:solidFill>
            </a:endParaRPr>
          </a:p>
          <a:p>
            <a:r>
              <a:rPr lang="en-US" dirty="0">
                <a:solidFill>
                  <a:srgbClr val="0A62CC"/>
                </a:solidFill>
              </a:rPr>
              <a:t>   </a:t>
            </a:r>
            <a:r>
              <a:rPr lang="en-US" dirty="0" err="1">
                <a:solidFill>
                  <a:srgbClr val="0A62CC"/>
                </a:solidFill>
              </a:rPr>
              <a:t>UserGroupInformation.getLoginUser</a:t>
            </a:r>
            <a:r>
              <a:rPr lang="en-US" dirty="0">
                <a:solidFill>
                  <a:srgbClr val="0A62CC"/>
                </a:solidFill>
              </a:rPr>
              <a:t>());</a:t>
            </a:r>
          </a:p>
          <a:p>
            <a:endParaRPr lang="en-US" dirty="0" smtClean="0">
              <a:solidFill>
                <a:srgbClr val="0A62CC"/>
              </a:solidFill>
            </a:endParaRPr>
          </a:p>
          <a:p>
            <a:endParaRPr lang="en-US" dirty="0"/>
          </a:p>
          <a:p>
            <a:endParaRPr lang="en-US" dirty="0">
              <a:solidFill>
                <a:srgbClr val="0A62CC"/>
              </a:solidFill>
            </a:endParaRPr>
          </a:p>
          <a:p>
            <a:r>
              <a:rPr lang="en-US" dirty="0" err="1">
                <a:solidFill>
                  <a:srgbClr val="0A62CC"/>
                </a:solidFill>
              </a:rPr>
              <a:t>FileSystem</a:t>
            </a:r>
            <a:r>
              <a:rPr lang="en-US" dirty="0">
                <a:solidFill>
                  <a:srgbClr val="0A62CC"/>
                </a:solidFill>
              </a:rPr>
              <a:t> </a:t>
            </a:r>
            <a:r>
              <a:rPr lang="en-US" dirty="0" err="1">
                <a:solidFill>
                  <a:srgbClr val="0A62CC"/>
                </a:solidFill>
              </a:rPr>
              <a:t>userFS</a:t>
            </a:r>
            <a:r>
              <a:rPr lang="en-US" dirty="0">
                <a:solidFill>
                  <a:srgbClr val="0A62CC"/>
                </a:solidFill>
              </a:rPr>
              <a:t> = </a:t>
            </a:r>
            <a:r>
              <a:rPr lang="en-US" b="1" dirty="0" err="1" smtClean="0">
                <a:solidFill>
                  <a:srgbClr val="0A62CC"/>
                </a:solidFill>
              </a:rPr>
              <a:t>bob.doAs</a:t>
            </a:r>
            <a:r>
              <a:rPr lang="en-US" dirty="0" smtClean="0">
                <a:solidFill>
                  <a:srgbClr val="0A62CC"/>
                </a:solidFill>
              </a:rPr>
              <a:t>(</a:t>
            </a:r>
            <a:endParaRPr lang="en-US" dirty="0">
              <a:solidFill>
                <a:srgbClr val="0A62CC"/>
              </a:solidFill>
            </a:endParaRPr>
          </a:p>
          <a:p>
            <a:r>
              <a:rPr lang="en-US" dirty="0">
                <a:solidFill>
                  <a:srgbClr val="0A62CC"/>
                </a:solidFill>
              </a:rPr>
              <a:t>  new </a:t>
            </a:r>
            <a:r>
              <a:rPr lang="en-US" dirty="0" err="1">
                <a:solidFill>
                  <a:srgbClr val="0A62CC"/>
                </a:solidFill>
              </a:rPr>
              <a:t>PrivilegedExceptionAction</a:t>
            </a:r>
            <a:r>
              <a:rPr lang="en-US" dirty="0">
                <a:solidFill>
                  <a:srgbClr val="0A62CC"/>
                </a:solidFill>
              </a:rPr>
              <a:t>&lt;</a:t>
            </a:r>
            <a:r>
              <a:rPr lang="en-US" dirty="0" err="1">
                <a:solidFill>
                  <a:srgbClr val="0A62CC"/>
                </a:solidFill>
              </a:rPr>
              <a:t>FileSystem</a:t>
            </a:r>
            <a:r>
              <a:rPr lang="en-US" dirty="0">
                <a:solidFill>
                  <a:srgbClr val="0A62CC"/>
                </a:solidFill>
              </a:rPr>
              <a:t>&gt;() {</a:t>
            </a:r>
          </a:p>
          <a:p>
            <a:r>
              <a:rPr lang="en-US" dirty="0">
                <a:solidFill>
                  <a:srgbClr val="0A62CC"/>
                </a:solidFill>
              </a:rPr>
              <a:t>    public </a:t>
            </a:r>
            <a:r>
              <a:rPr lang="en-US" dirty="0" err="1">
                <a:solidFill>
                  <a:srgbClr val="0A62CC"/>
                </a:solidFill>
              </a:rPr>
              <a:t>FileSystem</a:t>
            </a:r>
            <a:r>
              <a:rPr lang="en-US" dirty="0">
                <a:solidFill>
                  <a:srgbClr val="0A62CC"/>
                </a:solidFill>
              </a:rPr>
              <a:t> run() throws Exception {</a:t>
            </a:r>
          </a:p>
          <a:p>
            <a:r>
              <a:rPr lang="en-US" dirty="0">
                <a:solidFill>
                  <a:srgbClr val="0A62CC"/>
                </a:solidFill>
              </a:rPr>
              <a:t>      return </a:t>
            </a:r>
            <a:r>
              <a:rPr lang="en-US" dirty="0" err="1">
                <a:solidFill>
                  <a:srgbClr val="0A62CC"/>
                </a:solidFill>
              </a:rPr>
              <a:t>FileSystem.get</a:t>
            </a:r>
            <a:r>
              <a:rPr lang="en-US" dirty="0">
                <a:solidFill>
                  <a:srgbClr val="0A62CC"/>
                </a:solidFill>
              </a:rPr>
              <a:t>(</a:t>
            </a:r>
            <a:r>
              <a:rPr lang="en-US" dirty="0" err="1">
                <a:solidFill>
                  <a:srgbClr val="0A62CC"/>
                </a:solidFill>
              </a:rPr>
              <a:t>FileSystem.getDefaultUri</a:t>
            </a:r>
            <a:r>
              <a:rPr lang="en-US" dirty="0">
                <a:solidFill>
                  <a:srgbClr val="0A62CC"/>
                </a:solidFill>
              </a:rPr>
              <a:t>(), </a:t>
            </a:r>
            <a:r>
              <a:rPr lang="en-US" dirty="0" err="1">
                <a:solidFill>
                  <a:srgbClr val="0A62CC"/>
                </a:solidFill>
              </a:rPr>
              <a:t>conf</a:t>
            </a:r>
            <a:r>
              <a:rPr lang="en-US" dirty="0">
                <a:solidFill>
                  <a:srgbClr val="0A62CC"/>
                </a:solidFill>
              </a:rPr>
              <a:t>);</a:t>
            </a:r>
          </a:p>
          <a:p>
            <a:r>
              <a:rPr lang="en-US" dirty="0">
                <a:solidFill>
                  <a:srgbClr val="0A62CC"/>
                </a:solidFill>
              </a:rPr>
              <a:t>    }</a:t>
            </a:r>
          </a:p>
          <a:p>
            <a:r>
              <a:rPr lang="en-US" dirty="0">
                <a:solidFill>
                  <a:srgbClr val="0A62CC"/>
                </a:solidFill>
              </a:rPr>
              <a:t>  });</a:t>
            </a:r>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24</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2553121439"/>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1"/>
          </p:nvPr>
        </p:nvSpPr>
        <p:spPr/>
        <p:txBody>
          <a:bodyPr/>
          <a:lstStyle/>
          <a:p>
            <a:r>
              <a:rPr lang="en-US" dirty="0" smtClean="0"/>
              <a:t>RPC authentication via annotations &amp; metadata in JAR</a:t>
            </a:r>
          </a:p>
          <a:p>
            <a:r>
              <a:rPr lang="en-US" dirty="0"/>
              <a:t>YARN Web UIs: rely on RM proxy for </a:t>
            </a:r>
            <a:r>
              <a:rPr lang="en-US" dirty="0" smtClean="0"/>
              <a:t>authentication</a:t>
            </a:r>
          </a:p>
          <a:p>
            <a:r>
              <a:rPr lang="en-US" dirty="0" smtClean="0"/>
              <a:t>Authentication != Authorization</a:t>
            </a:r>
          </a:p>
          <a:p>
            <a:r>
              <a:rPr lang="en-US" dirty="0" smtClean="0"/>
              <a:t>Add </a:t>
            </a:r>
            <a:r>
              <a:rPr lang="en-US" dirty="0"/>
              <a:t>audit logs on service endpoints</a:t>
            </a:r>
          </a:p>
          <a:p>
            <a:r>
              <a:rPr lang="en-US" dirty="0" smtClean="0"/>
              <a:t>YARN </a:t>
            </a:r>
            <a:r>
              <a:rPr lang="en-US" dirty="0"/>
              <a:t>services: come up with a </a:t>
            </a:r>
            <a:r>
              <a:rPr lang="en-US" dirty="0" smtClean="0"/>
              <a:t>token refresh strategy:</a:t>
            </a:r>
            <a:br>
              <a:rPr lang="en-US" dirty="0" smtClean="0"/>
            </a:br>
            <a:r>
              <a:rPr lang="en-US" dirty="0" err="1" smtClean="0"/>
              <a:t>keytab</a:t>
            </a:r>
            <a:r>
              <a:rPr lang="en-US" dirty="0" smtClean="0"/>
              <a:t> everywhere; </a:t>
            </a:r>
            <a:r>
              <a:rPr lang="en-US" dirty="0" err="1" smtClean="0"/>
              <a:t>keytab</a:t>
            </a:r>
            <a:r>
              <a:rPr lang="en-US" dirty="0" smtClean="0"/>
              <a:t> in AM; update from client</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25</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188112263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RPC</a:t>
            </a:r>
            <a:endParaRPr lang="en-US" dirty="0"/>
          </a:p>
        </p:txBody>
      </p:sp>
      <p:sp>
        <p:nvSpPr>
          <p:cNvPr id="6" name="Text Placeholder 5"/>
          <p:cNvSpPr>
            <a:spLocks noGrp="1"/>
          </p:cNvSpPr>
          <p:nvPr>
            <p:ph type="body" sz="quarter" idx="11"/>
          </p:nvPr>
        </p:nvSpPr>
        <p:spPr/>
        <p:txBody>
          <a:bodyPr/>
          <a:lstStyle/>
          <a:p>
            <a:pPr marL="358775" indent="-358775"/>
            <a:r>
              <a:rPr lang="en-US" b="1" dirty="0"/>
              <a:t>@</a:t>
            </a:r>
            <a:r>
              <a:rPr lang="en-US" b="1" dirty="0" err="1"/>
              <a:t>KerberosInfo</a:t>
            </a:r>
            <a:r>
              <a:rPr lang="en-US" b="1" dirty="0"/>
              <a:t>(</a:t>
            </a:r>
            <a:r>
              <a:rPr lang="en-US" b="1" dirty="0" err="1"/>
              <a:t>serverPrincipal</a:t>
            </a:r>
            <a:r>
              <a:rPr lang="en-US" b="1" dirty="0"/>
              <a:t> = "</a:t>
            </a:r>
            <a:r>
              <a:rPr lang="en-US" b="1" dirty="0" err="1"/>
              <a:t>my.kerberos.principal</a:t>
            </a:r>
            <a:r>
              <a:rPr lang="en-US" b="1" dirty="0"/>
              <a:t>")</a:t>
            </a:r>
          </a:p>
          <a:p>
            <a:pPr marL="358775" indent="-358775"/>
            <a:r>
              <a:rPr lang="en-US" dirty="0"/>
              <a:t>public interface </a:t>
            </a:r>
            <a:r>
              <a:rPr lang="en-US" dirty="0" err="1"/>
              <a:t>MyRpc</a:t>
            </a:r>
            <a:r>
              <a:rPr lang="en-US" dirty="0"/>
              <a:t> extends </a:t>
            </a:r>
            <a:r>
              <a:rPr lang="en-US" dirty="0" err="1"/>
              <a:t>VersionedProtocol</a:t>
            </a:r>
            <a:r>
              <a:rPr lang="en-US" dirty="0"/>
              <a:t> </a:t>
            </a:r>
            <a:r>
              <a:rPr lang="en-US" dirty="0" smtClean="0"/>
              <a:t>{ </a:t>
            </a:r>
            <a:r>
              <a:rPr lang="en-US" dirty="0"/>
              <a:t>…</a:t>
            </a:r>
            <a:r>
              <a:rPr lang="en-US" dirty="0" smtClean="0"/>
              <a:t> }</a:t>
            </a:r>
          </a:p>
          <a:p>
            <a:pPr marL="358775" indent="-358775"/>
            <a:endParaRPr lang="en-US" dirty="0"/>
          </a:p>
          <a:p>
            <a:pPr marL="358775" indent="-358775"/>
            <a:r>
              <a:rPr lang="en-US" dirty="0"/>
              <a:t>public class </a:t>
            </a:r>
            <a:r>
              <a:rPr lang="en-US" dirty="0" err="1"/>
              <a:t>MyRpcPolicyProvider</a:t>
            </a:r>
            <a:r>
              <a:rPr lang="en-US" dirty="0"/>
              <a:t> extends </a:t>
            </a:r>
            <a:r>
              <a:rPr lang="en-US" dirty="0" err="1"/>
              <a:t>PolicyProvider</a:t>
            </a:r>
            <a:r>
              <a:rPr lang="en-US" dirty="0"/>
              <a:t> </a:t>
            </a:r>
            <a:r>
              <a:rPr lang="en-US" dirty="0" smtClean="0"/>
              <a:t>{</a:t>
            </a:r>
          </a:p>
          <a:p>
            <a:pPr marL="358775" indent="-358775"/>
            <a:r>
              <a:rPr lang="en-US" dirty="0"/>
              <a:t>  public Service[] </a:t>
            </a:r>
            <a:r>
              <a:rPr lang="en-US" dirty="0" err="1"/>
              <a:t>getServices</a:t>
            </a:r>
            <a:r>
              <a:rPr lang="en-US" dirty="0"/>
              <a:t>() {</a:t>
            </a:r>
          </a:p>
          <a:p>
            <a:pPr marL="358775" indent="-358775"/>
            <a:r>
              <a:rPr lang="en-US" dirty="0"/>
              <a:t>    return  new Service[] {</a:t>
            </a:r>
          </a:p>
          <a:p>
            <a:pPr marL="358775" indent="-358775"/>
            <a:r>
              <a:rPr lang="en-US" dirty="0"/>
              <a:t>     new Service("</a:t>
            </a:r>
            <a:r>
              <a:rPr lang="en-US" dirty="0" err="1"/>
              <a:t>my.protocol.acl</a:t>
            </a:r>
            <a:r>
              <a:rPr lang="en-US" dirty="0"/>
              <a:t>", </a:t>
            </a:r>
            <a:r>
              <a:rPr lang="en-US" dirty="0" err="1"/>
              <a:t>MyRpc.class</a:t>
            </a:r>
            <a:r>
              <a:rPr lang="en-US" dirty="0"/>
              <a:t>)</a:t>
            </a:r>
          </a:p>
          <a:p>
            <a:pPr marL="358775" indent="-358775"/>
            <a:r>
              <a:rPr lang="en-US" dirty="0"/>
              <a:t>    };</a:t>
            </a:r>
          </a:p>
          <a:p>
            <a:pPr marL="358775" indent="-358775"/>
            <a:r>
              <a:rPr lang="en-US" dirty="0"/>
              <a:t>  </a:t>
            </a:r>
            <a:r>
              <a:rPr lang="en-US" dirty="0" smtClean="0"/>
              <a:t>}</a:t>
            </a:r>
          </a:p>
          <a:p>
            <a:pPr marL="358775" indent="-358775"/>
            <a:r>
              <a:rPr lang="en-US" dirty="0" smtClean="0"/>
              <a:t>}</a:t>
            </a:r>
          </a:p>
          <a:p>
            <a:pPr marL="358775" indent="-358775"/>
            <a:r>
              <a:rPr lang="en-US" dirty="0"/>
              <a:t>public class </a:t>
            </a:r>
            <a:r>
              <a:rPr lang="en-US" dirty="0" err="1"/>
              <a:t>MyRpcSecurityInfo</a:t>
            </a:r>
            <a:r>
              <a:rPr lang="en-US" dirty="0"/>
              <a:t> extends </a:t>
            </a:r>
            <a:r>
              <a:rPr lang="en-US" dirty="0" err="1"/>
              <a:t>SecurityInfo</a:t>
            </a:r>
            <a:r>
              <a:rPr lang="en-US" dirty="0"/>
              <a:t> { … </a:t>
            </a:r>
            <a:r>
              <a:rPr lang="en-US" dirty="0" smtClean="0"/>
              <a:t>}</a:t>
            </a:r>
          </a:p>
          <a:p>
            <a:pPr marL="358775" indent="-358775"/>
            <a:endParaRPr lang="en-US" dirty="0"/>
          </a:p>
          <a:p>
            <a:pPr marL="358775" indent="-358775"/>
            <a:r>
              <a:rPr lang="en-US" dirty="0"/>
              <a:t>META-INF/services/</a:t>
            </a:r>
            <a:r>
              <a:rPr lang="en-US" dirty="0" err="1" smtClean="0"/>
              <a:t>org.apache.hadoop.security.SecurityInfo</a:t>
            </a:r>
            <a:r>
              <a:rPr lang="en-US" dirty="0"/>
              <a:t/>
            </a:r>
            <a:br>
              <a:rPr lang="en-US" dirty="0"/>
            </a:br>
            <a:r>
              <a:rPr lang="en-US" dirty="0" err="1"/>
              <a:t>org.example.rpc.MyRpcSecurityInfo</a:t>
            </a:r>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26</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1982740342"/>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Server: </a:t>
            </a:r>
            <a:r>
              <a:rPr lang="en-US" dirty="0"/>
              <a:t>get the current user identity</a:t>
            </a:r>
          </a:p>
        </p:txBody>
      </p:sp>
      <p:sp>
        <p:nvSpPr>
          <p:cNvPr id="3" name="Text Placeholder 2"/>
          <p:cNvSpPr>
            <a:spLocks noGrp="1"/>
          </p:cNvSpPr>
          <p:nvPr>
            <p:ph type="body" sz="quarter" idx="11"/>
          </p:nvPr>
        </p:nvSpPr>
        <p:spPr>
          <a:xfrm>
            <a:off x="274958" y="1466531"/>
            <a:ext cx="8759386" cy="4653281"/>
          </a:xfrm>
        </p:spPr>
        <p:txBody>
          <a:bodyPr/>
          <a:lstStyle/>
          <a:p>
            <a:r>
              <a:rPr lang="en-US" dirty="0" err="1" smtClean="0"/>
              <a:t>Messages.KillResponse</a:t>
            </a:r>
            <a:r>
              <a:rPr lang="en-US" dirty="0" smtClean="0"/>
              <a:t> </a:t>
            </a:r>
            <a:r>
              <a:rPr lang="en-US" dirty="0" err="1" smtClean="0"/>
              <a:t>killContainer</a:t>
            </a:r>
            <a:r>
              <a:rPr lang="en-US" dirty="0"/>
              <a:t>(</a:t>
            </a:r>
            <a:r>
              <a:rPr lang="en-US" dirty="0" err="1" smtClean="0"/>
              <a:t>Messages.KillRequest</a:t>
            </a:r>
            <a:r>
              <a:rPr lang="en-US" dirty="0" smtClean="0"/>
              <a:t> request) {</a:t>
            </a:r>
            <a:endParaRPr lang="en-US" dirty="0"/>
          </a:p>
          <a:p>
            <a:endParaRPr lang="en-US" dirty="0" smtClean="0"/>
          </a:p>
          <a:p>
            <a:r>
              <a:rPr lang="en-US" dirty="0" err="1" smtClean="0"/>
              <a:t>UserGroupInformation</a:t>
            </a:r>
            <a:r>
              <a:rPr lang="en-US" dirty="0" smtClean="0"/>
              <a:t> </a:t>
            </a:r>
            <a:r>
              <a:rPr lang="en-US" dirty="0" err="1"/>
              <a:t>callerUGI</a:t>
            </a:r>
            <a:r>
              <a:rPr lang="en-US" dirty="0"/>
              <a:t>;</a:t>
            </a:r>
          </a:p>
          <a:p>
            <a:endParaRPr lang="en-US" dirty="0" smtClean="0"/>
          </a:p>
          <a:p>
            <a:r>
              <a:rPr lang="en-US" dirty="0" smtClean="0"/>
              <a:t>try </a:t>
            </a:r>
            <a:r>
              <a:rPr lang="en-US" dirty="0"/>
              <a:t>{</a:t>
            </a:r>
          </a:p>
          <a:p>
            <a:r>
              <a:rPr lang="en-US" dirty="0"/>
              <a:t>  </a:t>
            </a:r>
            <a:r>
              <a:rPr lang="en-US" b="1" dirty="0" err="1"/>
              <a:t>callerUGI</a:t>
            </a:r>
            <a:r>
              <a:rPr lang="en-US" b="1" dirty="0"/>
              <a:t> = </a:t>
            </a:r>
            <a:r>
              <a:rPr lang="en-US" b="1" dirty="0" err="1"/>
              <a:t>UserGroupInformation.getCurrentUser</a:t>
            </a:r>
            <a:r>
              <a:rPr lang="en-US" b="1" dirty="0"/>
              <a:t>();</a:t>
            </a:r>
          </a:p>
          <a:p>
            <a:r>
              <a:rPr lang="en-US" dirty="0"/>
              <a:t>} catch (</a:t>
            </a:r>
            <a:r>
              <a:rPr lang="en-US" dirty="0" err="1"/>
              <a:t>IOException</a:t>
            </a:r>
            <a:r>
              <a:rPr lang="en-US" dirty="0"/>
              <a:t> </a:t>
            </a:r>
            <a:r>
              <a:rPr lang="en-US" dirty="0" err="1"/>
              <a:t>ie</a:t>
            </a:r>
            <a:r>
              <a:rPr lang="en-US" dirty="0"/>
              <a:t>) {</a:t>
            </a:r>
          </a:p>
          <a:p>
            <a:r>
              <a:rPr lang="en-US" dirty="0"/>
              <a:t>  </a:t>
            </a:r>
            <a:r>
              <a:rPr lang="en-US" dirty="0" err="1"/>
              <a:t>LOG.info</a:t>
            </a:r>
            <a:r>
              <a:rPr lang="en-US" dirty="0"/>
              <a:t>("Error getting UGI ", </a:t>
            </a:r>
            <a:r>
              <a:rPr lang="en-US" dirty="0" err="1"/>
              <a:t>ie</a:t>
            </a:r>
            <a:r>
              <a:rPr lang="en-US" dirty="0"/>
              <a:t>);</a:t>
            </a:r>
          </a:p>
          <a:p>
            <a:r>
              <a:rPr lang="en-US" dirty="0"/>
              <a:t>  </a:t>
            </a:r>
            <a:r>
              <a:rPr lang="en-US" b="1" dirty="0" err="1" smtClean="0"/>
              <a:t>AuditLogger.authFail</a:t>
            </a:r>
            <a:r>
              <a:rPr lang="en-US" b="1" dirty="0" smtClean="0"/>
              <a:t>("E_UNKNOWN</a:t>
            </a:r>
            <a:r>
              <a:rPr lang="en-US" b="1" dirty="0"/>
              <a:t>", </a:t>
            </a:r>
            <a:r>
              <a:rPr lang="en-US" b="1" dirty="0" smtClean="0"/>
              <a:t>"</a:t>
            </a:r>
            <a:r>
              <a:rPr lang="en-US" b="1" dirty="0" err="1" smtClean="0"/>
              <a:t>killContainer</a:t>
            </a:r>
            <a:r>
              <a:rPr lang="en-US" b="1" dirty="0" smtClean="0"/>
              <a:t>",</a:t>
            </a:r>
          </a:p>
          <a:p>
            <a:r>
              <a:rPr lang="en-US" b="1" dirty="0" smtClean="0"/>
              <a:t>    "Error </a:t>
            </a:r>
            <a:r>
              <a:rPr lang="en-US" b="1" dirty="0"/>
              <a:t>getting </a:t>
            </a:r>
            <a:r>
              <a:rPr lang="en-US" b="1" dirty="0" smtClean="0"/>
              <a:t>UGI", </a:t>
            </a:r>
            <a:r>
              <a:rPr lang="en-US" b="1" dirty="0" err="1" smtClean="0"/>
              <a:t>ie</a:t>
            </a:r>
            <a:r>
              <a:rPr lang="en-US" b="1" dirty="0" smtClean="0"/>
              <a:t>);</a:t>
            </a:r>
            <a:endParaRPr lang="en-US" b="1" dirty="0"/>
          </a:p>
          <a:p>
            <a:r>
              <a:rPr lang="en-US" dirty="0"/>
              <a:t>  throw </a:t>
            </a:r>
            <a:r>
              <a:rPr lang="en-US" dirty="0" err="1"/>
              <a:t>RPCUtil.getRemoteException</a:t>
            </a:r>
            <a:r>
              <a:rPr lang="en-US" dirty="0"/>
              <a:t>(</a:t>
            </a:r>
            <a:r>
              <a:rPr lang="en-US" dirty="0" err="1"/>
              <a:t>ie</a:t>
            </a:r>
            <a:r>
              <a:rPr lang="en-US" dirty="0"/>
              <a:t>);</a:t>
            </a:r>
          </a:p>
          <a:p>
            <a:r>
              <a:rPr lang="en-US" dirty="0" smtClean="0"/>
              <a:t>}</a:t>
            </a:r>
          </a:p>
          <a:p>
            <a:endParaRPr lang="en-US" dirty="0"/>
          </a:p>
          <a:p>
            <a:r>
              <a:rPr lang="en-US" dirty="0" smtClean="0"/>
              <a:t>…</a:t>
            </a:r>
            <a:endParaRPr lang="en-US" dirty="0"/>
          </a:p>
        </p:txBody>
      </p:sp>
      <p:sp>
        <p:nvSpPr>
          <p:cNvPr id="4" name="Slide Number Placeholder 3"/>
          <p:cNvSpPr>
            <a:spLocks noGrp="1"/>
          </p:cNvSpPr>
          <p:nvPr>
            <p:ph type="sldNum" sz="quarter" idx="12"/>
          </p:nvPr>
        </p:nvSpPr>
        <p:spPr/>
        <p:txBody>
          <a:bodyPr/>
          <a:lstStyle/>
          <a:p>
            <a:r>
              <a:rPr lang="en-GB" smtClean="0"/>
              <a:t>Page </a:t>
            </a:r>
            <a:fld id="{78AADD25-E25D-4F46-879A-698768A082E6}" type="slidenum">
              <a:rPr lang="en-GB" smtClean="0"/>
              <a:pPr/>
              <a:t>27</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2419813678"/>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Server: Authorize</a:t>
            </a:r>
            <a:endParaRPr lang="en-US" dirty="0"/>
          </a:p>
        </p:txBody>
      </p:sp>
      <p:sp>
        <p:nvSpPr>
          <p:cNvPr id="3" name="Text Placeholder 2"/>
          <p:cNvSpPr>
            <a:spLocks noGrp="1"/>
          </p:cNvSpPr>
          <p:nvPr>
            <p:ph type="body" sz="quarter" idx="11"/>
          </p:nvPr>
        </p:nvSpPr>
        <p:spPr/>
        <p:txBody>
          <a:bodyPr/>
          <a:lstStyle/>
          <a:p>
            <a:r>
              <a:rPr lang="en-US" dirty="0"/>
              <a:t>String user = </a:t>
            </a:r>
            <a:r>
              <a:rPr lang="en-US" dirty="0" err="1"/>
              <a:t>callerUGI.getShortUserName</a:t>
            </a:r>
            <a:r>
              <a:rPr lang="en-US" dirty="0"/>
              <a:t>()</a:t>
            </a:r>
            <a:r>
              <a:rPr lang="en-US" dirty="0" smtClean="0"/>
              <a:t>;</a:t>
            </a:r>
          </a:p>
          <a:p>
            <a:endParaRPr lang="en-US" dirty="0"/>
          </a:p>
          <a:p>
            <a:r>
              <a:rPr lang="en-US" dirty="0"/>
              <a:t>if (!</a:t>
            </a:r>
            <a:r>
              <a:rPr lang="en-US" dirty="0" err="1"/>
              <a:t>checkAccess</a:t>
            </a:r>
            <a:r>
              <a:rPr lang="en-US" dirty="0"/>
              <a:t>(</a:t>
            </a:r>
            <a:r>
              <a:rPr lang="en-US" dirty="0" err="1"/>
              <a:t>callerUGI</a:t>
            </a:r>
            <a:r>
              <a:rPr lang="en-US" dirty="0"/>
              <a:t>, MODIFY)) {</a:t>
            </a:r>
          </a:p>
          <a:p>
            <a:r>
              <a:rPr lang="en-US" dirty="0"/>
              <a:t>  </a:t>
            </a:r>
            <a:r>
              <a:rPr lang="en-US" b="1" dirty="0" err="1" smtClean="0"/>
              <a:t>AuditLog.unauth</a:t>
            </a:r>
            <a:r>
              <a:rPr lang="en-US" b="1" dirty="0" smtClean="0"/>
              <a:t>(user</a:t>
            </a:r>
            <a:r>
              <a:rPr lang="en-US" b="1" dirty="0"/>
              <a:t>,</a:t>
            </a:r>
          </a:p>
          <a:p>
            <a:r>
              <a:rPr lang="en-US" b="1" dirty="0"/>
              <a:t>    </a:t>
            </a:r>
            <a:r>
              <a:rPr lang="en-US" b="1" dirty="0" smtClean="0"/>
              <a:t>KILL_CONTAINER_REQUEST, </a:t>
            </a:r>
            <a:r>
              <a:rPr lang="en-US" b="1" dirty="0" err="1" smtClean="0"/>
              <a:t>callerUGI</a:t>
            </a:r>
            <a:r>
              <a:rPr lang="en-US" b="1" dirty="0" smtClean="0"/>
              <a:t>,</a:t>
            </a:r>
            <a:endParaRPr lang="en-US" b="1" dirty="0"/>
          </a:p>
          <a:p>
            <a:r>
              <a:rPr lang="en-US" b="1" dirty="0" smtClean="0"/>
              <a:t>    </a:t>
            </a:r>
            <a:r>
              <a:rPr lang="en-US" b="1" dirty="0"/>
              <a:t>"User doesn't have permissions to " + MODIFY);</a:t>
            </a:r>
          </a:p>
          <a:p>
            <a:r>
              <a:rPr lang="en-US" dirty="0"/>
              <a:t>  throw </a:t>
            </a:r>
            <a:r>
              <a:rPr lang="en-US" dirty="0" err="1"/>
              <a:t>RPCUtil.getRemoteException</a:t>
            </a:r>
            <a:r>
              <a:rPr lang="en-US" dirty="0" smtClean="0"/>
              <a:t>(</a:t>
            </a:r>
          </a:p>
          <a:p>
            <a:r>
              <a:rPr lang="en-US" dirty="0"/>
              <a:t> </a:t>
            </a:r>
            <a:r>
              <a:rPr lang="en-US" dirty="0" smtClean="0"/>
              <a:t>   new </a:t>
            </a:r>
            <a:r>
              <a:rPr lang="en-US" dirty="0" err="1"/>
              <a:t>AccessControlException</a:t>
            </a:r>
            <a:r>
              <a:rPr lang="en-US" dirty="0"/>
              <a:t>(</a:t>
            </a:r>
          </a:p>
          <a:p>
            <a:r>
              <a:rPr lang="en-US" dirty="0"/>
              <a:t>    </a:t>
            </a:r>
            <a:r>
              <a:rPr lang="en-US" dirty="0" smtClean="0"/>
              <a:t>  + </a:t>
            </a:r>
            <a:r>
              <a:rPr lang="en-US" dirty="0"/>
              <a:t>user + " lacks access "</a:t>
            </a:r>
          </a:p>
          <a:p>
            <a:r>
              <a:rPr lang="en-US" dirty="0"/>
              <a:t>   </a:t>
            </a:r>
            <a:r>
              <a:rPr lang="en-US" dirty="0" smtClean="0"/>
              <a:t>   </a:t>
            </a:r>
            <a:r>
              <a:rPr lang="en-US" dirty="0"/>
              <a:t>+ </a:t>
            </a:r>
            <a:r>
              <a:rPr lang="en-US" dirty="0" err="1"/>
              <a:t>MODIFY_APP.name</a:t>
            </a:r>
            <a:r>
              <a:rPr lang="en-US" dirty="0"/>
              <a:t>(</a:t>
            </a:r>
            <a:r>
              <a:rPr lang="en-US" dirty="0" smtClean="0"/>
              <a:t>)))</a:t>
            </a:r>
            <a:r>
              <a:rPr lang="en-US" dirty="0"/>
              <a:t>;</a:t>
            </a:r>
          </a:p>
          <a:p>
            <a:r>
              <a:rPr lang="en-US" dirty="0"/>
              <a:t>}</a:t>
            </a:r>
          </a:p>
          <a:p>
            <a:endParaRPr lang="en-US" dirty="0" smtClean="0"/>
          </a:p>
          <a:p>
            <a:r>
              <a:rPr lang="en-US" dirty="0" err="1" smtClean="0"/>
              <a:t>AuditLog.authorized</a:t>
            </a:r>
            <a:r>
              <a:rPr lang="en-US" dirty="0"/>
              <a:t>(user, KILL_CONTAINER_REQUEST)</a:t>
            </a:r>
          </a:p>
        </p:txBody>
      </p:sp>
      <p:sp>
        <p:nvSpPr>
          <p:cNvPr id="4" name="Slide Number Placeholder 3"/>
          <p:cNvSpPr>
            <a:spLocks noGrp="1"/>
          </p:cNvSpPr>
          <p:nvPr>
            <p:ph type="sldNum" sz="quarter" idx="12"/>
          </p:nvPr>
        </p:nvSpPr>
        <p:spPr/>
        <p:txBody>
          <a:bodyPr/>
          <a:lstStyle/>
          <a:p>
            <a:r>
              <a:rPr lang="en-GB" smtClean="0"/>
              <a:t>Page </a:t>
            </a:r>
            <a:fld id="{78AADD25-E25D-4F46-879A-698768A082E6}" type="slidenum">
              <a:rPr lang="en-GB" smtClean="0"/>
              <a:pPr/>
              <a:t>28</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1269297823"/>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SASL: </a:t>
            </a:r>
            <a:r>
              <a:rPr lang="en-US" dirty="0" smtClean="0"/>
              <a:t>RFC4422</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29</a:t>
            </a:fld>
            <a:endParaRPr lang="en-GB"/>
          </a:p>
        </p:txBody>
      </p:sp>
      <p:sp>
        <p:nvSpPr>
          <p:cNvPr id="4" name="Footer Placeholder 3"/>
          <p:cNvSpPr>
            <a:spLocks noGrp="1"/>
          </p:cNvSpPr>
          <p:nvPr>
            <p:ph type="ftr" sz="quarter" idx="11"/>
          </p:nvPr>
        </p:nvSpPr>
        <p:spPr/>
        <p:txBody>
          <a:bodyPr/>
          <a:lstStyle/>
          <a:p>
            <a:pPr>
              <a:defRPr/>
            </a:pPr>
            <a:endParaRPr lang="en-US"/>
          </a:p>
        </p:txBody>
      </p:sp>
      <p:pic>
        <p:nvPicPr>
          <p:cNvPr id="7" name="Picture 6" descr="Screen Shot 2015-09-24 at 18.14.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43" y="1966092"/>
            <a:ext cx="8040044" cy="2862639"/>
          </a:xfrm>
          <a:prstGeom prst="rect">
            <a:avLst/>
          </a:prstGeom>
        </p:spPr>
      </p:pic>
    </p:spTree>
    <p:extLst>
      <p:ext uri="{BB962C8B-B14F-4D97-AF65-F5344CB8AC3E}">
        <p14:creationId xmlns:p14="http://schemas.microsoft.com/office/powerpoint/2010/main" val="308018888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Slide Number Placeholder 2"/>
          <p:cNvSpPr>
            <a:spLocks noGrp="1"/>
          </p:cNvSpPr>
          <p:nvPr>
            <p:ph type="sldNum" sz="quarter" idx="12"/>
          </p:nvPr>
        </p:nvSpPr>
        <p:spPr/>
        <p:txBody>
          <a:bodyPr/>
          <a:lstStyle/>
          <a:p>
            <a:r>
              <a:rPr lang="en-GB" smtClean="0"/>
              <a:t>Page </a:t>
            </a:r>
            <a:fld id="{227BA29B-A667-2E49-B512-9B27C2B7FA25}" type="slidenum">
              <a:rPr lang="en-GB" smtClean="0"/>
              <a:pPr/>
              <a:t>3</a:t>
            </a:fld>
            <a:endParaRPr lang="en-GB"/>
          </a:p>
        </p:txBody>
      </p:sp>
      <p:sp>
        <p:nvSpPr>
          <p:cNvPr id="4" name="Footer Placeholder 3"/>
          <p:cNvSpPr>
            <a:spLocks noGrp="1"/>
          </p:cNvSpPr>
          <p:nvPr>
            <p:ph type="ftr" sz="quarter" idx="13"/>
          </p:nvPr>
        </p:nvSpPr>
        <p:spPr/>
        <p:txBody>
          <a:bodyPr/>
          <a:lstStyle/>
          <a:p>
            <a:pPr>
              <a:defRPr/>
            </a:pPr>
            <a:endParaRPr lang="en-US"/>
          </a:p>
        </p:txBody>
      </p:sp>
      <p:pic>
        <p:nvPicPr>
          <p:cNvPr id="6" name="Picture 5" descr="6680397347_5e8129ef52_b(1).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78" y="0"/>
            <a:ext cx="9143999" cy="6858000"/>
          </a:xfrm>
          <a:prstGeom prst="rect">
            <a:avLst/>
          </a:prstGeom>
        </p:spPr>
      </p:pic>
      <p:sp>
        <p:nvSpPr>
          <p:cNvPr id="7" name="Text Box 2"/>
          <p:cNvSpPr txBox="1">
            <a:spLocks noChangeArrowheads="1"/>
          </p:cNvSpPr>
          <p:nvPr/>
        </p:nvSpPr>
        <p:spPr bwMode="auto">
          <a:xfrm>
            <a:off x="2974019" y="1177932"/>
            <a:ext cx="4006505" cy="93897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5pPr>
            <a:lvl6pPr marL="25146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6pPr>
            <a:lvl7pPr marL="29718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7pPr>
            <a:lvl8pPr marL="34290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8pPr>
            <a:lvl9pPr marL="3886200" indent="-228600" defTabSz="449263" fontAlgn="base" hangingPunct="0">
              <a:lnSpc>
                <a:spcPct val="10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charset="0"/>
                <a:ea typeface="ＭＳ Ｐゴシック" charset="0"/>
                <a:cs typeface="DejaVu Sans" charset="0"/>
              </a:defRPr>
            </a:lvl9pPr>
          </a:lstStyle>
          <a:p>
            <a:pPr algn="ctr">
              <a:lnSpc>
                <a:spcPct val="93000"/>
              </a:lnSpc>
              <a:buSzPct val="45000"/>
            </a:pPr>
            <a:r>
              <a:rPr lang="en-GB" sz="3600" dirty="0" smtClean="0">
                <a:solidFill>
                  <a:srgbClr val="D5C278"/>
                </a:solidFill>
                <a:latin typeface="Chalkduster" charset="0"/>
                <a:ea typeface="Chalkduster" charset="0"/>
                <a:cs typeface="Chalkduster" charset="0"/>
              </a:rPr>
              <a:t>After Kerberos</a:t>
            </a:r>
            <a:endParaRPr lang="en-GB" sz="3600" i="1" dirty="0">
              <a:solidFill>
                <a:srgbClr val="D5C278"/>
              </a:solidFill>
              <a:latin typeface="Chalkduster" charset="0"/>
              <a:ea typeface="Chalkduster" charset="0"/>
              <a:cs typeface="Chalkduster" charset="0"/>
            </a:endParaRPr>
          </a:p>
        </p:txBody>
      </p:sp>
    </p:spTree>
    <p:extLst>
      <p:ext uri="{BB962C8B-B14F-4D97-AF65-F5344CB8AC3E}">
        <p14:creationId xmlns:p14="http://schemas.microsoft.com/office/powerpoint/2010/main" val="143606970"/>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SPNEGO (+ Delegation tokens) </a:t>
            </a:r>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30</a:t>
            </a:fld>
            <a:endParaRPr lang="en-GB"/>
          </a:p>
        </p:txBody>
      </p:sp>
      <p:sp>
        <p:nvSpPr>
          <p:cNvPr id="5" name="Footer Placeholder 4"/>
          <p:cNvSpPr>
            <a:spLocks noGrp="1"/>
          </p:cNvSpPr>
          <p:nvPr>
            <p:ph type="ftr" sz="quarter" idx="13"/>
          </p:nvPr>
        </p:nvSpPr>
        <p:spPr/>
        <p:txBody>
          <a:bodyPr/>
          <a:lstStyle/>
          <a:p>
            <a:pPr>
              <a:defRPr/>
            </a:pPr>
            <a:endParaRPr lang="en-US"/>
          </a:p>
        </p:txBody>
      </p:sp>
      <p:pic>
        <p:nvPicPr>
          <p:cNvPr id="7" name="Picture 6" descr="Screen Shot 2015-09-26 at 16.10.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33" y="1335428"/>
            <a:ext cx="8864767" cy="2588751"/>
          </a:xfrm>
          <a:prstGeom prst="rect">
            <a:avLst/>
          </a:prstGeom>
        </p:spPr>
      </p:pic>
      <p:sp>
        <p:nvSpPr>
          <p:cNvPr id="9" name="Text Placeholder 2"/>
          <p:cNvSpPr>
            <a:spLocks noGrp="1"/>
          </p:cNvSpPr>
          <p:nvPr>
            <p:ph type="body" sz="quarter" idx="11"/>
          </p:nvPr>
        </p:nvSpPr>
        <p:spPr>
          <a:xfrm>
            <a:off x="368300" y="4098925"/>
            <a:ext cx="8229600" cy="1006475"/>
          </a:xfrm>
        </p:spPr>
        <p:txBody>
          <a:bodyPr/>
          <a:lstStyle/>
          <a:p>
            <a:r>
              <a:rPr lang="en-US" dirty="0" smtClean="0"/>
              <a:t>Jersey + </a:t>
            </a:r>
            <a:r>
              <a:rPr lang="en-US" dirty="0" err="1" smtClean="0"/>
              <a:t>java.net</a:t>
            </a:r>
            <a:endParaRPr lang="en-US" dirty="0"/>
          </a:p>
          <a:p>
            <a:r>
              <a:rPr lang="en-US" dirty="0" err="1" smtClean="0"/>
              <a:t>httpclient</a:t>
            </a:r>
            <a:r>
              <a:rPr lang="en-US" dirty="0" smtClean="0"/>
              <a:t>?</a:t>
            </a:r>
            <a:r>
              <a:rPr lang="en-US" dirty="0"/>
              <a:t> </a:t>
            </a:r>
            <a:r>
              <a:rPr lang="en-US" i="1" dirty="0" smtClean="0"/>
              <a:t>“</a:t>
            </a:r>
            <a:r>
              <a:rPr lang="en-US" i="1" dirty="0"/>
              <a:t>if lucky it'll </a:t>
            </a:r>
            <a:r>
              <a:rPr lang="en-US" i="1" dirty="0" smtClean="0"/>
              <a:t>work”</a:t>
            </a:r>
          </a:p>
          <a:p>
            <a:endParaRPr lang="en-US" i="1" dirty="0" smtClean="0"/>
          </a:p>
          <a:p>
            <a:pPr marL="0" indent="0">
              <a:buNone/>
            </a:pPr>
            <a:r>
              <a:rPr lang="en-US" dirty="0"/>
              <a:t>HADOOP-11825: </a:t>
            </a:r>
            <a:r>
              <a:rPr lang="en-US" i="1" dirty="0"/>
              <a:t>Move timeline client </a:t>
            </a:r>
            <a:r>
              <a:rPr lang="en-US" i="1" dirty="0" err="1"/>
              <a:t>Jersey+Kerberos+UGI</a:t>
            </a:r>
            <a:r>
              <a:rPr lang="en-US" i="1" dirty="0"/>
              <a:t> support into a public </a:t>
            </a:r>
            <a:r>
              <a:rPr lang="en-US" i="1" dirty="0" smtClean="0"/>
              <a:t>implementation	</a:t>
            </a:r>
          </a:p>
        </p:txBody>
      </p:sp>
    </p:spTree>
    <p:extLst>
      <p:ext uri="{BB962C8B-B14F-4D97-AF65-F5344CB8AC3E}">
        <p14:creationId xmlns:p14="http://schemas.microsoft.com/office/powerpoint/2010/main" val="1013219111"/>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31</a:t>
            </a:fld>
            <a:endParaRPr lang="en-GB"/>
          </a:p>
        </p:txBody>
      </p:sp>
      <p:sp>
        <p:nvSpPr>
          <p:cNvPr id="5" name="Footer Placeholder 4"/>
          <p:cNvSpPr>
            <a:spLocks noGrp="1"/>
          </p:cNvSpPr>
          <p:nvPr>
            <p:ph type="ftr" sz="quarter" idx="13"/>
          </p:nvPr>
        </p:nvSpPr>
        <p:spPr/>
        <p:txBody>
          <a:bodyPr/>
          <a:lstStyle/>
          <a:p>
            <a:pPr>
              <a:defRPr/>
            </a:pPr>
            <a:endParaRPr lang="en-US"/>
          </a:p>
        </p:txBody>
      </p:sp>
      <p:pic>
        <p:nvPicPr>
          <p:cNvPr id="7" name="Picture 6" descr="Screen Shot 2015-09-21 at 10.32.5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2150" y="1122870"/>
            <a:ext cx="8007985" cy="5301743"/>
          </a:xfrm>
          <a:prstGeom prst="rect">
            <a:avLst/>
          </a:prstGeom>
        </p:spPr>
      </p:pic>
      <p:sp>
        <p:nvSpPr>
          <p:cNvPr id="8" name="Oval 7"/>
          <p:cNvSpPr/>
          <p:nvPr/>
        </p:nvSpPr>
        <p:spPr>
          <a:xfrm>
            <a:off x="1064862" y="2792503"/>
            <a:ext cx="2973723" cy="2603180"/>
          </a:xfrm>
          <a:prstGeom prst="ellipse">
            <a:avLst/>
          </a:prstGeom>
          <a:solidFill>
            <a:srgbClr val="FFF772">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459902"/>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Picture 5" descr="4635167170_679e49f81c_o.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8056" y="-5437"/>
            <a:ext cx="8400569" cy="6840047"/>
          </a:xfrm>
          <a:prstGeom prst="rect">
            <a:avLst/>
          </a:prstGeom>
        </p:spPr>
      </p:pic>
      <p:sp>
        <p:nvSpPr>
          <p:cNvPr id="7" name="Subtitle 6"/>
          <p:cNvSpPr>
            <a:spLocks noGrp="1"/>
          </p:cNvSpPr>
          <p:nvPr>
            <p:ph type="body" sz="quarter" idx="11"/>
          </p:nvPr>
        </p:nvSpPr>
        <p:spPr>
          <a:xfrm>
            <a:off x="418056" y="1154020"/>
            <a:ext cx="4718546" cy="791925"/>
          </a:xfrm>
        </p:spPr>
        <p:txBody>
          <a:bodyPr anchor="b"/>
          <a:lstStyle/>
          <a:p>
            <a:pPr marL="0" indent="0">
              <a:buNone/>
              <a:defRPr/>
            </a:pPr>
            <a:r>
              <a:rPr lang="en-US" sz="3000" dirty="0">
                <a:solidFill>
                  <a:schemeClr val="accent1">
                    <a:lumMod val="40000"/>
                    <a:lumOff val="60000"/>
                  </a:schemeClr>
                </a:solidFill>
              </a:rPr>
              <a:t>Error messages to </a:t>
            </a:r>
            <a:r>
              <a:rPr lang="en-US" sz="3000" dirty="0" smtClean="0">
                <a:solidFill>
                  <a:schemeClr val="accent1">
                    <a:lumMod val="40000"/>
                    <a:lumOff val="60000"/>
                  </a:schemeClr>
                </a:solidFill>
              </a:rPr>
              <a:t>fear</a:t>
            </a:r>
          </a:p>
        </p:txBody>
      </p:sp>
      <p:sp>
        <p:nvSpPr>
          <p:cNvPr id="3" name="Rectangle 2"/>
          <p:cNvSpPr/>
          <p:nvPr/>
        </p:nvSpPr>
        <p:spPr>
          <a:xfrm>
            <a:off x="6528111" y="6523236"/>
            <a:ext cx="2158689" cy="307777"/>
          </a:xfrm>
          <a:prstGeom prst="rect">
            <a:avLst/>
          </a:prstGeom>
        </p:spPr>
        <p:txBody>
          <a:bodyPr wrap="none">
            <a:spAutoFit/>
          </a:bodyPr>
          <a:lstStyle/>
          <a:p>
            <a:pPr eaLnBrk="1" hangingPunct="1"/>
            <a:r>
              <a:rPr lang="en-GB" sz="1400" dirty="0" smtClean="0">
                <a:solidFill>
                  <a:schemeClr val="accent1">
                    <a:lumMod val="40000"/>
                    <a:lumOff val="60000"/>
                  </a:schemeClr>
                </a:solidFill>
                <a:latin typeface="Calibri" charset="0"/>
                <a:cs typeface="Arial" charset="0"/>
              </a:rPr>
              <a:t>Art: Andrés </a:t>
            </a:r>
            <a:r>
              <a:rPr lang="en-GB" sz="1400" dirty="0" err="1">
                <a:solidFill>
                  <a:schemeClr val="accent1">
                    <a:lumMod val="40000"/>
                    <a:lumOff val="60000"/>
                  </a:schemeClr>
                </a:solidFill>
                <a:latin typeface="Calibri" charset="0"/>
                <a:cs typeface="Arial" charset="0"/>
              </a:rPr>
              <a:t>Álvarez</a:t>
            </a:r>
            <a:r>
              <a:rPr lang="en-GB" sz="1400" dirty="0">
                <a:solidFill>
                  <a:schemeClr val="accent1">
                    <a:lumMod val="40000"/>
                    <a:lumOff val="60000"/>
                  </a:schemeClr>
                </a:solidFill>
                <a:latin typeface="Calibri" charset="0"/>
                <a:cs typeface="Arial" charset="0"/>
              </a:rPr>
              <a:t> Iglesias</a:t>
            </a:r>
          </a:p>
        </p:txBody>
      </p:sp>
      <p:sp>
        <p:nvSpPr>
          <p:cNvPr id="5" name="Subtitle 6"/>
          <p:cNvSpPr txBox="1">
            <a:spLocks/>
          </p:cNvSpPr>
          <p:nvPr/>
        </p:nvSpPr>
        <p:spPr>
          <a:xfrm>
            <a:off x="1354748" y="3105401"/>
            <a:ext cx="7263969" cy="2929208"/>
          </a:xfrm>
          <a:prstGeom prst="rect">
            <a:avLst/>
          </a:prstGeom>
        </p:spPr>
        <p:txBody>
          <a:bodyPr vert="horz" anchor="ctr"/>
          <a:lstStyle>
            <a:lvl1pPr marL="168275" indent="-168275" algn="l" defTabSz="457200" rtl="0" eaLnBrk="1" fontAlgn="base" hangingPunct="1">
              <a:spcBef>
                <a:spcPct val="20000"/>
              </a:spcBef>
              <a:spcAft>
                <a:spcPct val="0"/>
              </a:spcAft>
              <a:buClr>
                <a:srgbClr val="69BE28"/>
              </a:buClr>
              <a:buFont typeface="Arial" charset="0"/>
              <a:buChar char="•"/>
              <a:defRPr sz="1800" b="0" i="0" kern="1200">
                <a:solidFill>
                  <a:schemeClr val="tx1"/>
                </a:solidFill>
                <a:latin typeface="Arial"/>
                <a:ea typeface="Arial"/>
                <a:cs typeface="Arial"/>
              </a:defRPr>
            </a:lvl1pPr>
            <a:lvl2pPr marL="566738" indent="-168275" algn="l" defTabSz="457200" rtl="0" eaLnBrk="1" fontAlgn="base" hangingPunct="1">
              <a:spcBef>
                <a:spcPct val="20000"/>
              </a:spcBef>
              <a:spcAft>
                <a:spcPct val="0"/>
              </a:spcAft>
              <a:buFont typeface="Lucida Grande"/>
              <a:buChar char="–"/>
              <a:defRPr sz="1600" b="0" kern="1200">
                <a:solidFill>
                  <a:schemeClr val="tx1"/>
                </a:solidFill>
                <a:latin typeface="+mn-lt"/>
                <a:ea typeface="Arial"/>
                <a:cs typeface="Arial"/>
              </a:defRPr>
            </a:lvl2pPr>
            <a:lvl3pPr marL="1081088" indent="-166688" algn="l" defTabSz="457200" rtl="0" eaLnBrk="1" fontAlgn="base" hangingPunct="1">
              <a:spcBef>
                <a:spcPct val="20000"/>
              </a:spcBef>
              <a:spcAft>
                <a:spcPts val="1200"/>
              </a:spcAft>
              <a:buFont typeface="Lucida Grande"/>
              <a:buChar char="–"/>
              <a:defRPr sz="1400" b="0" kern="1200">
                <a:solidFill>
                  <a:schemeClr val="tx1"/>
                </a:solidFill>
                <a:latin typeface="+mn-lt"/>
                <a:ea typeface="Arial"/>
                <a:cs typeface="Arial"/>
              </a:defRPr>
            </a:lvl3pPr>
            <a:lvl4pPr marL="1543050" indent="-171450" algn="l" defTabSz="457200" rtl="0" eaLnBrk="1" fontAlgn="base" hangingPunct="1">
              <a:spcBef>
                <a:spcPct val="20000"/>
              </a:spcBef>
              <a:spcAft>
                <a:spcPct val="0"/>
              </a:spcAft>
              <a:buFont typeface="Arial" charset="0"/>
              <a:buChar char="–"/>
              <a:defRPr sz="1400" b="0" kern="1200">
                <a:solidFill>
                  <a:schemeClr val="tx1"/>
                </a:solidFill>
                <a:latin typeface="+mn-lt"/>
                <a:ea typeface="Arial"/>
                <a:cs typeface="Arial"/>
              </a:defRPr>
            </a:lvl4pPr>
            <a:lvl5pPr marL="2005013" indent="-176213" algn="l" defTabSz="457200" rtl="0" eaLnBrk="1" fontAlgn="base" hangingPunct="1">
              <a:spcBef>
                <a:spcPct val="20000"/>
              </a:spcBef>
              <a:spcAft>
                <a:spcPct val="0"/>
              </a:spcAft>
              <a:buFont typeface="Lucida Grande"/>
              <a:buChar char="-"/>
              <a:defRPr sz="1400" b="0" kern="1200">
                <a:solidFill>
                  <a:schemeClr val="tx1"/>
                </a:solidFill>
                <a:latin typeface="+mn-lt"/>
                <a:ea typeface="Arial"/>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000" dirty="0" smtClean="0">
                <a:solidFill>
                  <a:schemeClr val="accent1">
                    <a:lumMod val="40000"/>
                    <a:lumOff val="60000"/>
                  </a:schemeClr>
                </a:solidFill>
              </a:rPr>
              <a:t>Failure </a:t>
            </a:r>
            <a:r>
              <a:rPr lang="en-US" sz="2000" dirty="0">
                <a:solidFill>
                  <a:schemeClr val="accent1">
                    <a:lumMod val="40000"/>
                    <a:lumOff val="60000"/>
                  </a:schemeClr>
                </a:solidFill>
              </a:rPr>
              <a:t>unspecified at GSS-API level (Checksum failed</a:t>
            </a:r>
            <a:r>
              <a:rPr lang="en-US" sz="2000" dirty="0" smtClean="0">
                <a:solidFill>
                  <a:schemeClr val="accent1">
                    <a:lumMod val="40000"/>
                    <a:lumOff val="60000"/>
                  </a:schemeClr>
                </a:solidFill>
              </a:rPr>
              <a:t>)</a:t>
            </a:r>
            <a:endParaRPr lang="en-US" sz="2000" dirty="0">
              <a:solidFill>
                <a:schemeClr val="accent1">
                  <a:lumMod val="40000"/>
                  <a:lumOff val="60000"/>
                </a:schemeClr>
              </a:solidFill>
            </a:endParaRPr>
          </a:p>
          <a:p>
            <a:pPr marL="0" indent="0">
              <a:buNone/>
              <a:defRPr/>
            </a:pPr>
            <a:r>
              <a:rPr lang="en-US" sz="2000" dirty="0" smtClean="0">
                <a:solidFill>
                  <a:schemeClr val="accent1">
                    <a:lumMod val="40000"/>
                    <a:lumOff val="60000"/>
                  </a:schemeClr>
                </a:solidFill>
              </a:rPr>
              <a:t>No </a:t>
            </a:r>
            <a:r>
              <a:rPr lang="en-US" sz="2000" dirty="0">
                <a:solidFill>
                  <a:schemeClr val="accent1">
                    <a:lumMod val="40000"/>
                    <a:lumOff val="60000"/>
                  </a:schemeClr>
                </a:solidFill>
              </a:rPr>
              <a:t>valid credentials provided (Failed to find any Kerberos </a:t>
            </a:r>
            <a:r>
              <a:rPr lang="en-US" sz="2000" dirty="0" err="1">
                <a:solidFill>
                  <a:schemeClr val="accent1">
                    <a:lumMod val="40000"/>
                    <a:lumOff val="60000"/>
                  </a:schemeClr>
                </a:solidFill>
              </a:rPr>
              <a:t>tgt</a:t>
            </a:r>
            <a:r>
              <a:rPr lang="en-US" sz="2000" dirty="0" smtClean="0">
                <a:solidFill>
                  <a:schemeClr val="accent1">
                    <a:lumMod val="40000"/>
                    <a:lumOff val="60000"/>
                  </a:schemeClr>
                </a:solidFill>
              </a:rPr>
              <a:t>)</a:t>
            </a:r>
          </a:p>
          <a:p>
            <a:pPr marL="0" indent="0">
              <a:buNone/>
              <a:defRPr/>
            </a:pPr>
            <a:r>
              <a:rPr lang="en-US" sz="2000" dirty="0">
                <a:solidFill>
                  <a:schemeClr val="accent1">
                    <a:lumMod val="40000"/>
                    <a:lumOff val="60000"/>
                  </a:schemeClr>
                </a:solidFill>
              </a:rPr>
              <a:t>Server not found in Kerberos database</a:t>
            </a:r>
          </a:p>
          <a:p>
            <a:pPr marL="0" indent="0">
              <a:buNone/>
              <a:defRPr/>
            </a:pPr>
            <a:r>
              <a:rPr lang="en-US" sz="2000" dirty="0">
                <a:solidFill>
                  <a:schemeClr val="accent1">
                    <a:lumMod val="40000"/>
                    <a:lumOff val="60000"/>
                  </a:schemeClr>
                </a:solidFill>
              </a:rPr>
              <a:t>Clock skew too great</a:t>
            </a:r>
          </a:p>
          <a:p>
            <a:pPr marL="0" indent="0">
              <a:buNone/>
              <a:defRPr/>
            </a:pPr>
            <a:r>
              <a:rPr lang="en-US" sz="2000" dirty="0">
                <a:solidFill>
                  <a:schemeClr val="accent1">
                    <a:lumMod val="40000"/>
                    <a:lumOff val="60000"/>
                  </a:schemeClr>
                </a:solidFill>
              </a:rPr>
              <a:t>Principal not found</a:t>
            </a:r>
          </a:p>
          <a:p>
            <a:pPr marL="0" indent="0">
              <a:buNone/>
              <a:defRPr/>
            </a:pPr>
            <a:r>
              <a:rPr lang="en-US" sz="2000" dirty="0">
                <a:solidFill>
                  <a:schemeClr val="accent1">
                    <a:lumMod val="40000"/>
                    <a:lumOff val="60000"/>
                  </a:schemeClr>
                </a:solidFill>
              </a:rPr>
              <a:t>No valid credentials provided (Illegal key size</a:t>
            </a:r>
            <a:r>
              <a:rPr lang="en-US" sz="2000" dirty="0" smtClean="0">
                <a:solidFill>
                  <a:schemeClr val="accent1">
                    <a:lumMod val="40000"/>
                    <a:lumOff val="60000"/>
                  </a:schemeClr>
                </a:solidFill>
              </a:rPr>
              <a:t>)</a:t>
            </a:r>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18485116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Properties for debugging</a:t>
            </a:r>
            <a:endParaRPr lang="en-US" dirty="0"/>
          </a:p>
        </p:txBody>
      </p:sp>
      <p:sp>
        <p:nvSpPr>
          <p:cNvPr id="6" name="Text Placeholder 5"/>
          <p:cNvSpPr>
            <a:spLocks noGrp="1"/>
          </p:cNvSpPr>
          <p:nvPr>
            <p:ph type="body" sz="quarter" idx="11"/>
          </p:nvPr>
        </p:nvSpPr>
        <p:spPr/>
        <p:txBody>
          <a:bodyPr/>
          <a:lstStyle/>
          <a:p>
            <a:endParaRPr lang="en-US" dirty="0" smtClean="0"/>
          </a:p>
          <a:p>
            <a:r>
              <a:rPr lang="en-US" dirty="0"/>
              <a:t>-Dsun.security.krb5.debug=</a:t>
            </a:r>
            <a:r>
              <a:rPr lang="en-US" dirty="0" smtClean="0"/>
              <a:t>true</a:t>
            </a:r>
          </a:p>
          <a:p>
            <a:r>
              <a:rPr lang="en-US" dirty="0"/>
              <a:t>-</a:t>
            </a:r>
            <a:r>
              <a:rPr lang="en-US" dirty="0" err="1"/>
              <a:t>Dsun.security.spnego.debug</a:t>
            </a:r>
            <a:r>
              <a:rPr lang="en-US" dirty="0"/>
              <a:t>=true</a:t>
            </a:r>
          </a:p>
          <a:p>
            <a:endParaRPr lang="en-US" dirty="0" smtClean="0"/>
          </a:p>
          <a:p>
            <a:r>
              <a:rPr lang="en-US" dirty="0" smtClean="0"/>
              <a:t>export HADOOP_JAAS_DEBUG=true</a:t>
            </a:r>
          </a:p>
          <a:p>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33</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2432040002"/>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2489773" y="446261"/>
            <a:ext cx="6428684" cy="1015663"/>
          </a:xfrm>
          <a:prstGeom prst="rect">
            <a:avLst/>
          </a:prstGeom>
        </p:spPr>
        <p:txBody>
          <a:bodyPr wrap="none">
            <a:spAutoFit/>
          </a:bodyPr>
          <a:lstStyle/>
          <a:p>
            <a:pPr algn="ctr"/>
            <a:r>
              <a:rPr lang="tr-TR" sz="6000" dirty="0">
                <a:solidFill>
                  <a:srgbClr val="F3CE7C"/>
                </a:solidFill>
                <a:latin typeface="Chalkduster" charset="0"/>
                <a:ea typeface="Chalkduster" charset="0"/>
                <a:cs typeface="Chalkduster" charset="0"/>
              </a:rPr>
              <a:t>HADOOP-12649</a:t>
            </a:r>
          </a:p>
        </p:txBody>
      </p:sp>
      <p:sp>
        <p:nvSpPr>
          <p:cNvPr id="5" name="Rectangle 4"/>
          <p:cNvSpPr/>
          <p:nvPr/>
        </p:nvSpPr>
        <p:spPr>
          <a:xfrm>
            <a:off x="2027120" y="6065642"/>
            <a:ext cx="5089760" cy="923330"/>
          </a:xfrm>
          <a:prstGeom prst="rect">
            <a:avLst/>
          </a:prstGeom>
          <a:noFill/>
        </p:spPr>
        <p:txBody>
          <a:bodyPr wrap="square" lIns="91440" tIns="45720" rIns="91440" bIns="45720">
            <a:spAutoFit/>
            <a:scene3d>
              <a:camera prst="perspectiveRelaxedModerately" fov="3900000">
                <a:rot lat="19800000" lon="0" rev="0"/>
              </a:camera>
              <a:lightRig rig="threePt" dir="t"/>
            </a:scene3d>
          </a:bodyPr>
          <a:lstStyle/>
          <a:p>
            <a:pPr lvl="0" algn="ctr"/>
            <a:r>
              <a:rPr lang="tr-TR" sz="5400" dirty="0" err="1">
                <a:latin typeface="Chalkduster" charset="0"/>
                <a:ea typeface="Chalkduster" charset="0"/>
                <a:cs typeface="Chalkduster" charset="0"/>
              </a:rPr>
              <a:t>Fix</a:t>
            </a:r>
            <a:r>
              <a:rPr lang="tr-TR" sz="5400" dirty="0">
                <a:latin typeface="Chalkduster" charset="0"/>
                <a:ea typeface="Chalkduster" charset="0"/>
                <a:cs typeface="Chalkduster" charset="0"/>
              </a:rPr>
              <a:t> </a:t>
            </a:r>
            <a:r>
              <a:rPr lang="tr-TR" sz="5400" dirty="0" err="1">
                <a:latin typeface="Chalkduster" charset="0"/>
                <a:ea typeface="Chalkduster" charset="0"/>
                <a:cs typeface="Chalkduster" charset="0"/>
              </a:rPr>
              <a:t>Kerberos</a:t>
            </a:r>
            <a:endParaRPr lang="tr-TR" sz="5400" dirty="0">
              <a:latin typeface="Chalkduster" charset="0"/>
              <a:ea typeface="Chalkduster" charset="0"/>
              <a:cs typeface="Chalkduster" charset="0"/>
            </a:endParaRPr>
          </a:p>
        </p:txBody>
      </p:sp>
    </p:spTree>
    <p:extLst>
      <p:ext uri="{BB962C8B-B14F-4D97-AF65-F5344CB8AC3E}">
        <p14:creationId xmlns:p14="http://schemas.microsoft.com/office/powerpoint/2010/main" val="700227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1" y="87497"/>
            <a:ext cx="9144000" cy="6378391"/>
          </a:xfrm>
          <a:prstGeom prst="rect">
            <a:avLst/>
          </a:prstGeom>
        </p:spPr>
      </p:pic>
      <p:sp>
        <p:nvSpPr>
          <p:cNvPr id="10" name="TextBox 9"/>
          <p:cNvSpPr txBox="1"/>
          <p:nvPr/>
        </p:nvSpPr>
        <p:spPr>
          <a:xfrm rot="19452273">
            <a:off x="2031999" y="2133682"/>
            <a:ext cx="4617155" cy="1659467"/>
          </a:xfrm>
          <a:prstGeom prst="rect">
            <a:avLst/>
          </a:prstGeom>
        </p:spPr>
        <p:txBody>
          <a:bodyPr vert="horz" wrap="none" lIns="91440" tIns="45720" rIns="91440" bIns="45720" rtlCol="0">
            <a:norm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8800" b="0" i="0" u="none" strike="noStrike" kern="1200" cap="none" spc="0" normalizeH="0" baseline="0" noProof="0" dirty="0" err="1" smtClean="0">
                <a:ln>
                  <a:noFill/>
                </a:ln>
                <a:effectLst/>
                <a:uLnTx/>
                <a:uFillTx/>
                <a:latin typeface="Chalkduster" charset="0"/>
                <a:ea typeface="Chalkduster" charset="0"/>
                <a:cs typeface="Chalkduster" charset="0"/>
              </a:rPr>
              <a:t>KDiag</a:t>
            </a:r>
            <a:endParaRPr kumimoji="0" lang="en-US" sz="8800" b="0" i="0" u="none" strike="noStrike" kern="1200" cap="none" spc="0" normalizeH="0" baseline="0" noProof="0" dirty="0" smtClean="0">
              <a:ln>
                <a:noFill/>
              </a:ln>
              <a:effectLst/>
              <a:uLnTx/>
              <a:uFillTx/>
              <a:latin typeface="Chalkduster" charset="0"/>
              <a:ea typeface="Chalkduster" charset="0"/>
              <a:cs typeface="Chalkduster" charset="0"/>
            </a:endParaRPr>
          </a:p>
        </p:txBody>
      </p:sp>
    </p:spTree>
    <p:extLst>
      <p:ext uri="{BB962C8B-B14F-4D97-AF65-F5344CB8AC3E}">
        <p14:creationId xmlns:p14="http://schemas.microsoft.com/office/powerpoint/2010/main" val="2052433445"/>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rot="20453488">
            <a:off x="1346836" y="1805794"/>
            <a:ext cx="5698291" cy="492443"/>
          </a:xfrm>
          <a:prstGeom prst="rect">
            <a:avLst/>
          </a:prstGeom>
        </p:spPr>
        <p:txBody>
          <a:bodyPr wrap="none">
            <a:spAutoFit/>
          </a:bodyPr>
          <a:lstStyle/>
          <a:p>
            <a:pPr lvl="0">
              <a:spcBef>
                <a:spcPct val="20000"/>
              </a:spcBef>
              <a:buClr>
                <a:srgbClr val="69BE28"/>
              </a:buClr>
              <a:defRPr/>
            </a:pPr>
            <a:r>
              <a:rPr lang="en-US" sz="2600" dirty="0" err="1">
                <a:solidFill>
                  <a:srgbClr val="58E8ED"/>
                </a:solidFill>
                <a:latin typeface="Chalkduster" charset="0"/>
                <a:ea typeface="Chalkduster" charset="0"/>
                <a:cs typeface="Chalkduster" charset="0"/>
              </a:rPr>
              <a:t>gitbook.com</a:t>
            </a:r>
            <a:r>
              <a:rPr lang="en-US" sz="2600" dirty="0">
                <a:solidFill>
                  <a:srgbClr val="58E8ED"/>
                </a:solidFill>
                <a:latin typeface="Chalkduster" charset="0"/>
                <a:ea typeface="Chalkduster" charset="0"/>
                <a:cs typeface="Chalkduster" charset="0"/>
              </a:rPr>
              <a:t>/@steveloughran</a:t>
            </a:r>
          </a:p>
        </p:txBody>
      </p:sp>
      <p:sp>
        <p:nvSpPr>
          <p:cNvPr id="4" name="Rectangle 3"/>
          <p:cNvSpPr/>
          <p:nvPr/>
        </p:nvSpPr>
        <p:spPr>
          <a:xfrm rot="20706548">
            <a:off x="3554390" y="2174966"/>
            <a:ext cx="3306674" cy="553998"/>
          </a:xfrm>
          <a:prstGeom prst="rect">
            <a:avLst/>
          </a:prstGeom>
        </p:spPr>
        <p:txBody>
          <a:bodyPr wrap="none">
            <a:spAutoFit/>
          </a:bodyPr>
          <a:lstStyle/>
          <a:p>
            <a:pPr algn="ctr"/>
            <a:r>
              <a:rPr lang="tr-TR" sz="3000" dirty="0">
                <a:solidFill>
                  <a:srgbClr val="FFF772"/>
                </a:solidFill>
                <a:latin typeface="Chalkduster" charset="0"/>
                <a:ea typeface="Chalkduster" charset="0"/>
                <a:cs typeface="Chalkduster" charset="0"/>
              </a:rPr>
              <a:t>HADOOP-12649</a:t>
            </a:r>
          </a:p>
        </p:txBody>
      </p:sp>
    </p:spTree>
    <p:extLst>
      <p:ext uri="{BB962C8B-B14F-4D97-AF65-F5344CB8AC3E}">
        <p14:creationId xmlns:p14="http://schemas.microsoft.com/office/powerpoint/2010/main" val="1989891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a:t>
            </a:r>
            <a:r>
              <a:rPr lang="en-US" strike="sngStrike" dirty="0" smtClean="0"/>
              <a:t>Avoided</a:t>
            </a:r>
            <a:r>
              <a:rPr lang="en-US" dirty="0" smtClean="0"/>
              <a:t> Not Covered</a:t>
            </a:r>
            <a:endParaRPr lang="en-US" dirty="0"/>
          </a:p>
        </p:txBody>
      </p:sp>
      <p:sp>
        <p:nvSpPr>
          <p:cNvPr id="3" name="Text Placeholder 2"/>
          <p:cNvSpPr>
            <a:spLocks noGrp="1"/>
          </p:cNvSpPr>
          <p:nvPr>
            <p:ph type="body" sz="quarter" idx="11"/>
          </p:nvPr>
        </p:nvSpPr>
        <p:spPr/>
        <p:txBody>
          <a:bodyPr/>
          <a:lstStyle/>
          <a:p>
            <a:pPr>
              <a:lnSpc>
                <a:spcPct val="130000"/>
              </a:lnSpc>
            </a:pPr>
            <a:r>
              <a:rPr lang="en-US" dirty="0" smtClean="0"/>
              <a:t>Trying to use HTTPS in a YARN application</a:t>
            </a:r>
          </a:p>
          <a:p>
            <a:pPr>
              <a:lnSpc>
                <a:spcPct val="130000"/>
              </a:lnSpc>
            </a:pPr>
            <a:r>
              <a:rPr lang="en-US" dirty="0" smtClean="0"/>
              <a:t>Trying to use Full REST in a YARN application</a:t>
            </a:r>
          </a:p>
          <a:p>
            <a:pPr>
              <a:lnSpc>
                <a:spcPct val="130000"/>
              </a:lnSpc>
            </a:pPr>
            <a:r>
              <a:rPr lang="en-US" dirty="0" smtClean="0"/>
              <a:t>Group management</a:t>
            </a:r>
          </a:p>
          <a:p>
            <a:pPr>
              <a:lnSpc>
                <a:spcPct val="130000"/>
              </a:lnSpc>
            </a:pPr>
            <a:r>
              <a:rPr lang="en-US" dirty="0" smtClean="0"/>
              <a:t>HADOOP_PROXY_USER</a:t>
            </a:r>
          </a:p>
          <a:p>
            <a:pPr>
              <a:lnSpc>
                <a:spcPct val="130000"/>
              </a:lnSpc>
            </a:pPr>
            <a:r>
              <a:rPr lang="en-US" dirty="0" smtClean="0"/>
              <a:t>Oozie</a:t>
            </a:r>
          </a:p>
          <a:p>
            <a:endParaRPr lang="en-US" dirty="0"/>
          </a:p>
          <a:p>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37</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3891101013"/>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635167170_679e49f81c_o.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8056" y="-5437"/>
            <a:ext cx="8400569" cy="6840047"/>
          </a:xfrm>
          <a:prstGeom prst="rect">
            <a:avLst/>
          </a:prstGeom>
        </p:spPr>
      </p:pic>
      <p:sp>
        <p:nvSpPr>
          <p:cNvPr id="7" name="Subtitle 6"/>
          <p:cNvSpPr>
            <a:spLocks noGrp="1"/>
          </p:cNvSpPr>
          <p:nvPr>
            <p:ph type="body" sz="quarter" idx="11"/>
          </p:nvPr>
        </p:nvSpPr>
        <p:spPr>
          <a:xfrm>
            <a:off x="608630" y="5019550"/>
            <a:ext cx="7385050" cy="791925"/>
          </a:xfrm>
        </p:spPr>
        <p:txBody>
          <a:bodyPr anchor="b"/>
          <a:lstStyle/>
          <a:p>
            <a:pPr marL="0" indent="0">
              <a:buNone/>
              <a:defRPr/>
            </a:pPr>
            <a:r>
              <a:rPr lang="en-US" sz="3000" dirty="0" err="1" smtClean="0">
                <a:solidFill>
                  <a:schemeClr val="accent1">
                    <a:lumMod val="40000"/>
                    <a:lumOff val="60000"/>
                  </a:schemeClr>
                </a:solidFill>
              </a:rPr>
              <a:t>gitbook.com</a:t>
            </a:r>
            <a:r>
              <a:rPr lang="en-US" sz="3000" dirty="0">
                <a:solidFill>
                  <a:schemeClr val="accent1">
                    <a:lumMod val="40000"/>
                    <a:lumOff val="60000"/>
                  </a:schemeClr>
                </a:solidFill>
              </a:rPr>
              <a:t>/@</a:t>
            </a:r>
            <a:r>
              <a:rPr lang="en-US" sz="3000" dirty="0" smtClean="0">
                <a:solidFill>
                  <a:schemeClr val="accent1">
                    <a:lumMod val="40000"/>
                    <a:lumOff val="60000"/>
                  </a:schemeClr>
                </a:solidFill>
              </a:rPr>
              <a:t>steveloughran</a:t>
            </a:r>
          </a:p>
        </p:txBody>
      </p:sp>
      <p:sp>
        <p:nvSpPr>
          <p:cNvPr id="13313" name="Title 5"/>
          <p:cNvSpPr>
            <a:spLocks noGrp="1"/>
          </p:cNvSpPr>
          <p:nvPr>
            <p:ph type="ctrTitle" idx="4294967295"/>
          </p:nvPr>
        </p:nvSpPr>
        <p:spPr bwMode="auto">
          <a:xfrm>
            <a:off x="5493859" y="802001"/>
            <a:ext cx="3324766" cy="985838"/>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algn="r"/>
            <a:r>
              <a:rPr lang="en-GB" dirty="0">
                <a:solidFill>
                  <a:schemeClr val="accent1">
                    <a:lumMod val="60000"/>
                    <a:lumOff val="40000"/>
                  </a:schemeClr>
                </a:solidFill>
                <a:latin typeface="Arial" charset="0"/>
                <a:ea typeface="ＭＳ Ｐゴシック" charset="0"/>
                <a:cs typeface="Arial" charset="0"/>
              </a:rPr>
              <a:t>Questions?</a:t>
            </a:r>
          </a:p>
        </p:txBody>
      </p:sp>
      <p:sp>
        <p:nvSpPr>
          <p:cNvPr id="3" name="Rectangle 2"/>
          <p:cNvSpPr/>
          <p:nvPr/>
        </p:nvSpPr>
        <p:spPr>
          <a:xfrm>
            <a:off x="6659936" y="6514590"/>
            <a:ext cx="2158689" cy="307777"/>
          </a:xfrm>
          <a:prstGeom prst="rect">
            <a:avLst/>
          </a:prstGeom>
        </p:spPr>
        <p:txBody>
          <a:bodyPr wrap="none">
            <a:spAutoFit/>
          </a:bodyPr>
          <a:lstStyle/>
          <a:p>
            <a:pPr eaLnBrk="1" hangingPunct="1"/>
            <a:r>
              <a:rPr lang="en-GB" sz="1400" dirty="0" smtClean="0">
                <a:solidFill>
                  <a:schemeClr val="accent1">
                    <a:lumMod val="40000"/>
                    <a:lumOff val="60000"/>
                  </a:schemeClr>
                </a:solidFill>
                <a:latin typeface="Calibri" charset="0"/>
                <a:cs typeface="Arial" charset="0"/>
              </a:rPr>
              <a:t>Art: Andrés </a:t>
            </a:r>
            <a:r>
              <a:rPr lang="en-GB" sz="1400" dirty="0" err="1">
                <a:solidFill>
                  <a:schemeClr val="accent1">
                    <a:lumMod val="40000"/>
                    <a:lumOff val="60000"/>
                  </a:schemeClr>
                </a:solidFill>
                <a:latin typeface="Calibri" charset="0"/>
                <a:cs typeface="Arial" charset="0"/>
              </a:rPr>
              <a:t>Álvarez</a:t>
            </a:r>
            <a:r>
              <a:rPr lang="en-GB" sz="1400" dirty="0">
                <a:solidFill>
                  <a:schemeClr val="accent1">
                    <a:lumMod val="40000"/>
                    <a:lumOff val="60000"/>
                  </a:schemeClr>
                </a:solidFill>
                <a:latin typeface="Calibri" charset="0"/>
                <a:cs typeface="Arial" charset="0"/>
              </a:rPr>
              <a:t> Iglesias</a:t>
            </a:r>
          </a:p>
        </p:txBody>
      </p:sp>
    </p:spTree>
    <p:extLst>
      <p:ext uri="{BB962C8B-B14F-4D97-AF65-F5344CB8AC3E}">
        <p14:creationId xmlns:p14="http://schemas.microsoft.com/office/powerpoint/2010/main" val="765349985"/>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Zookeeper</a:t>
            </a:r>
            <a:endParaRPr lang="en-US" dirty="0"/>
          </a:p>
        </p:txBody>
      </p:sp>
      <p:sp>
        <p:nvSpPr>
          <p:cNvPr id="6" name="Text Placeholder 5"/>
          <p:cNvSpPr>
            <a:spLocks noGrp="1"/>
          </p:cNvSpPr>
          <p:nvPr>
            <p:ph type="body" sz="quarter" idx="11"/>
          </p:nvPr>
        </p:nvSpPr>
        <p:spPr>
          <a:xfrm>
            <a:off x="457200" y="1165225"/>
            <a:ext cx="8229600" cy="1439488"/>
          </a:xfrm>
        </p:spPr>
        <p:txBody>
          <a:bodyPr/>
          <a:lstStyle/>
          <a:p>
            <a:r>
              <a:rPr lang="en-US" dirty="0" smtClean="0"/>
              <a:t>SASL to negotiate security:</a:t>
            </a:r>
            <a:endParaRPr lang="en-US" dirty="0"/>
          </a:p>
          <a:p>
            <a:pPr marL="0" indent="0">
              <a:buNone/>
            </a:pPr>
            <a:r>
              <a:rPr lang="en-US" sz="1800" dirty="0">
                <a:latin typeface="Consolas"/>
                <a:cs typeface="Consolas"/>
              </a:rPr>
              <a:t>	</a:t>
            </a:r>
            <a:r>
              <a:rPr lang="en-US" sz="1800" dirty="0" err="1" smtClean="0">
                <a:solidFill>
                  <a:srgbClr val="0A62CC"/>
                </a:solidFill>
                <a:latin typeface="Consolas"/>
                <a:cs typeface="Consolas"/>
              </a:rPr>
              <a:t>System.setProperty</a:t>
            </a:r>
            <a:r>
              <a:rPr lang="en-US" sz="1800" dirty="0" smtClean="0">
                <a:solidFill>
                  <a:srgbClr val="0A62CC"/>
                </a:solidFill>
                <a:latin typeface="Consolas"/>
                <a:cs typeface="Consolas"/>
              </a:rPr>
              <a:t>("</a:t>
            </a:r>
            <a:r>
              <a:rPr lang="en-US" sz="1800" dirty="0" err="1">
                <a:solidFill>
                  <a:srgbClr val="0A62CC"/>
                </a:solidFill>
                <a:latin typeface="Consolas"/>
                <a:cs typeface="Consolas"/>
              </a:rPr>
              <a:t>zookeeper.sasl.client</a:t>
            </a:r>
            <a:r>
              <a:rPr lang="en-US" sz="1800" dirty="0">
                <a:solidFill>
                  <a:srgbClr val="0A62CC"/>
                </a:solidFill>
                <a:latin typeface="Consolas"/>
                <a:cs typeface="Consolas"/>
              </a:rPr>
              <a:t>", </a:t>
            </a:r>
            <a:r>
              <a:rPr lang="en-US" sz="1800" dirty="0" smtClean="0">
                <a:solidFill>
                  <a:srgbClr val="0A62CC"/>
                </a:solidFill>
                <a:latin typeface="Consolas"/>
                <a:cs typeface="Consolas"/>
              </a:rPr>
              <a:t>"true");</a:t>
            </a:r>
          </a:p>
          <a:p>
            <a:r>
              <a:rPr lang="en-US" dirty="0"/>
              <a:t>Zookeeper needs </a:t>
            </a:r>
            <a:r>
              <a:rPr lang="en-US" dirty="0" smtClean="0"/>
              <a:t>JAAS</a:t>
            </a:r>
          </a:p>
          <a:p>
            <a:r>
              <a:rPr lang="en-US" dirty="0" smtClean="0"/>
              <a:t>Default permissions: wide open</a:t>
            </a:r>
          </a:p>
          <a:p>
            <a:r>
              <a:rPr lang="en-US" dirty="0" smtClean="0"/>
              <a:t>Permissions are not transitive down the tree</a:t>
            </a:r>
            <a:endParaRPr lang="en-US" dirty="0"/>
          </a:p>
        </p:txBody>
      </p:sp>
      <p:sp>
        <p:nvSpPr>
          <p:cNvPr id="3" name="Slide Number Placeholder 2"/>
          <p:cNvSpPr>
            <a:spLocks noGrp="1"/>
          </p:cNvSpPr>
          <p:nvPr>
            <p:ph type="sldNum" sz="quarter" idx="12"/>
          </p:nvPr>
        </p:nvSpPr>
        <p:spPr/>
        <p:txBody>
          <a:bodyPr/>
          <a:lstStyle/>
          <a:p>
            <a:r>
              <a:rPr lang="en-GB" smtClean="0"/>
              <a:t>Page </a:t>
            </a:r>
            <a:fld id="{227BA29B-A667-2E49-B512-9B27C2B7FA25}" type="slidenum">
              <a:rPr lang="en-GB" smtClean="0"/>
              <a:pPr/>
              <a:t>39</a:t>
            </a:fld>
            <a:endParaRPr lang="en-GB"/>
          </a:p>
        </p:txBody>
      </p:sp>
      <p:sp>
        <p:nvSpPr>
          <p:cNvPr id="4" name="Footer Placeholder 3"/>
          <p:cNvSpPr>
            <a:spLocks noGrp="1"/>
          </p:cNvSpPr>
          <p:nvPr>
            <p:ph type="ftr" sz="quarter" idx="13"/>
          </p:nvPr>
        </p:nvSpPr>
        <p:spPr/>
        <p:txBody>
          <a:bodyPr/>
          <a:lstStyle/>
          <a:p>
            <a:pPr>
              <a:defRPr/>
            </a:pPr>
            <a:endParaRPr lang="en-US"/>
          </a:p>
        </p:txBody>
      </p:sp>
      <p:sp>
        <p:nvSpPr>
          <p:cNvPr id="9" name="Rectangle 8"/>
          <p:cNvSpPr/>
          <p:nvPr/>
        </p:nvSpPr>
        <p:spPr>
          <a:xfrm>
            <a:off x="457200" y="3560481"/>
            <a:ext cx="8605854" cy="2406812"/>
          </a:xfrm>
          <a:prstGeom prst="rect">
            <a:avLst/>
          </a:prstGeom>
        </p:spPr>
        <p:txBody>
          <a:bodyPr wrap="square">
            <a:spAutoFit/>
          </a:bodyPr>
          <a:lstStyle/>
          <a:p>
            <a:pPr fontAlgn="auto">
              <a:spcBef>
                <a:spcPct val="20000"/>
              </a:spcBef>
              <a:spcAft>
                <a:spcPts val="0"/>
              </a:spcAft>
            </a:pPr>
            <a:r>
              <a:rPr lang="en-US" sz="1600" dirty="0">
                <a:solidFill>
                  <a:srgbClr val="0A62CC"/>
                </a:solidFill>
                <a:latin typeface="Consolas"/>
                <a:cs typeface="Consolas"/>
              </a:rPr>
              <a:t>List&lt;ACL&gt; </a:t>
            </a:r>
            <a:r>
              <a:rPr lang="en-US" sz="1600" dirty="0" smtClean="0">
                <a:solidFill>
                  <a:srgbClr val="0A62CC"/>
                </a:solidFill>
                <a:latin typeface="Consolas"/>
                <a:cs typeface="Consolas"/>
              </a:rPr>
              <a:t>perms </a:t>
            </a:r>
            <a:r>
              <a:rPr lang="en-US" sz="1600" dirty="0">
                <a:solidFill>
                  <a:srgbClr val="0A62CC"/>
                </a:solidFill>
                <a:latin typeface="Consolas"/>
                <a:cs typeface="Consolas"/>
              </a:rPr>
              <a:t>= new </a:t>
            </a:r>
            <a:r>
              <a:rPr lang="en-US" sz="1600" dirty="0" err="1">
                <a:solidFill>
                  <a:srgbClr val="0A62CC"/>
                </a:solidFill>
                <a:latin typeface="Consolas"/>
                <a:cs typeface="Consolas"/>
              </a:rPr>
              <a:t>ArrayList</a:t>
            </a:r>
            <a:r>
              <a:rPr lang="en-US" sz="1600" dirty="0" smtClean="0">
                <a:solidFill>
                  <a:srgbClr val="0A62CC"/>
                </a:solidFill>
                <a:latin typeface="Consolas"/>
                <a:cs typeface="Consolas"/>
              </a:rPr>
              <a:t>&lt;&gt;</a:t>
            </a:r>
            <a:r>
              <a:rPr lang="en-US" sz="1600" dirty="0">
                <a:solidFill>
                  <a:srgbClr val="0A62CC"/>
                </a:solidFill>
                <a:latin typeface="Consolas"/>
                <a:cs typeface="Consolas"/>
              </a:rPr>
              <a:t>();</a:t>
            </a:r>
          </a:p>
          <a:p>
            <a:pPr fontAlgn="auto">
              <a:spcBef>
                <a:spcPct val="20000"/>
              </a:spcBef>
              <a:spcAft>
                <a:spcPts val="0"/>
              </a:spcAft>
            </a:pPr>
            <a:r>
              <a:rPr lang="en-US" sz="1600" dirty="0">
                <a:solidFill>
                  <a:srgbClr val="0A62CC"/>
                </a:solidFill>
                <a:latin typeface="Consolas"/>
                <a:cs typeface="Consolas"/>
              </a:rPr>
              <a:t>if (</a:t>
            </a:r>
            <a:r>
              <a:rPr lang="en-US" sz="1600" dirty="0" err="1">
                <a:solidFill>
                  <a:srgbClr val="0A62CC"/>
                </a:solidFill>
                <a:latin typeface="Consolas"/>
                <a:cs typeface="Consolas"/>
              </a:rPr>
              <a:t>UserGroupInformation.isSecurityEnabled</a:t>
            </a:r>
            <a:r>
              <a:rPr lang="en-US" sz="1600" dirty="0">
                <a:solidFill>
                  <a:srgbClr val="0A62CC"/>
                </a:solidFill>
                <a:latin typeface="Consolas"/>
                <a:cs typeface="Consolas"/>
              </a:rPr>
              <a:t>()) {</a:t>
            </a:r>
          </a:p>
          <a:p>
            <a:pPr fontAlgn="auto">
              <a:spcBef>
                <a:spcPct val="20000"/>
              </a:spcBef>
              <a:spcAft>
                <a:spcPts val="0"/>
              </a:spcAft>
            </a:pPr>
            <a:r>
              <a:rPr lang="en-US" sz="1600" dirty="0">
                <a:solidFill>
                  <a:srgbClr val="0A62CC"/>
                </a:solidFill>
                <a:latin typeface="Consolas"/>
                <a:cs typeface="Consolas"/>
              </a:rPr>
              <a:t>  </a:t>
            </a:r>
            <a:r>
              <a:rPr lang="en-US" sz="1600" dirty="0" smtClean="0">
                <a:solidFill>
                  <a:srgbClr val="0A62CC"/>
                </a:solidFill>
                <a:latin typeface="Consolas"/>
                <a:cs typeface="Consolas"/>
              </a:rPr>
              <a:t>perms(</a:t>
            </a:r>
            <a:r>
              <a:rPr lang="en-US" sz="1600" dirty="0">
                <a:solidFill>
                  <a:srgbClr val="0A62CC"/>
                </a:solidFill>
                <a:latin typeface="Consolas"/>
                <a:cs typeface="Consolas"/>
              </a:rPr>
              <a:t>new ACL(</a:t>
            </a:r>
            <a:r>
              <a:rPr lang="en-US" sz="1600" dirty="0" err="1">
                <a:solidFill>
                  <a:srgbClr val="0A62CC"/>
                </a:solidFill>
                <a:latin typeface="Consolas"/>
                <a:cs typeface="Consolas"/>
              </a:rPr>
              <a:t>ZooDefs.Perms.ALL</a:t>
            </a:r>
            <a:r>
              <a:rPr lang="en-US" sz="1600" dirty="0">
                <a:solidFill>
                  <a:srgbClr val="0A62CC"/>
                </a:solidFill>
                <a:latin typeface="Consolas"/>
                <a:cs typeface="Consolas"/>
              </a:rPr>
              <a:t>, </a:t>
            </a:r>
            <a:r>
              <a:rPr lang="en-US" sz="1600" dirty="0" err="1">
                <a:solidFill>
                  <a:srgbClr val="0A62CC"/>
                </a:solidFill>
                <a:latin typeface="Consolas"/>
                <a:cs typeface="Consolas"/>
              </a:rPr>
              <a:t>ZooDefs.Ids.AUTH_IDS</a:t>
            </a:r>
            <a:r>
              <a:rPr lang="en-US" sz="1600" dirty="0">
                <a:solidFill>
                  <a:srgbClr val="0A62CC"/>
                </a:solidFill>
                <a:latin typeface="Consolas"/>
                <a:cs typeface="Consolas"/>
              </a:rPr>
              <a:t>));</a:t>
            </a:r>
          </a:p>
          <a:p>
            <a:pPr fontAlgn="auto">
              <a:spcBef>
                <a:spcPct val="20000"/>
              </a:spcBef>
              <a:spcAft>
                <a:spcPts val="0"/>
              </a:spcAft>
            </a:pPr>
            <a:r>
              <a:rPr lang="en-US" sz="1600" dirty="0">
                <a:solidFill>
                  <a:srgbClr val="0A62CC"/>
                </a:solidFill>
                <a:latin typeface="Consolas"/>
                <a:cs typeface="Consolas"/>
              </a:rPr>
              <a:t>  </a:t>
            </a:r>
            <a:r>
              <a:rPr lang="en-US" sz="1600" dirty="0" err="1" smtClean="0">
                <a:solidFill>
                  <a:srgbClr val="0A62CC"/>
                </a:solidFill>
                <a:latin typeface="Consolas"/>
                <a:cs typeface="Consolas"/>
              </a:rPr>
              <a:t>perms.add</a:t>
            </a:r>
            <a:r>
              <a:rPr lang="en-US" sz="1600" dirty="0">
                <a:solidFill>
                  <a:srgbClr val="0A62CC"/>
                </a:solidFill>
                <a:latin typeface="Consolas"/>
                <a:cs typeface="Consolas"/>
              </a:rPr>
              <a:t>(new ACL(</a:t>
            </a:r>
            <a:r>
              <a:rPr lang="en-US" sz="1600" dirty="0" err="1">
                <a:solidFill>
                  <a:srgbClr val="0A62CC"/>
                </a:solidFill>
                <a:latin typeface="Consolas"/>
                <a:cs typeface="Consolas"/>
              </a:rPr>
              <a:t>ZooDefs.Perms.READ</a:t>
            </a:r>
            <a:r>
              <a:rPr lang="en-US" sz="1600" dirty="0" err="1" smtClean="0">
                <a:solidFill>
                  <a:srgbClr val="0A62CC"/>
                </a:solidFill>
                <a:latin typeface="Consolas"/>
                <a:cs typeface="Consolas"/>
              </a:rPr>
              <a:t>,ZooDefs.Ids.ANYONE_ID_UNSAFE</a:t>
            </a:r>
            <a:r>
              <a:rPr lang="en-US" sz="1600" dirty="0">
                <a:solidFill>
                  <a:srgbClr val="0A62CC"/>
                </a:solidFill>
                <a:latin typeface="Consolas"/>
                <a:cs typeface="Consolas"/>
              </a:rPr>
              <a:t>));</a:t>
            </a:r>
          </a:p>
          <a:p>
            <a:pPr fontAlgn="auto">
              <a:spcBef>
                <a:spcPct val="20000"/>
              </a:spcBef>
              <a:spcAft>
                <a:spcPts val="0"/>
              </a:spcAft>
            </a:pPr>
            <a:r>
              <a:rPr lang="en-US" sz="1600" dirty="0">
                <a:solidFill>
                  <a:srgbClr val="0A62CC"/>
                </a:solidFill>
                <a:latin typeface="Consolas"/>
                <a:cs typeface="Consolas"/>
              </a:rPr>
              <a:t>} else {</a:t>
            </a:r>
          </a:p>
          <a:p>
            <a:pPr fontAlgn="auto">
              <a:spcBef>
                <a:spcPct val="20000"/>
              </a:spcBef>
              <a:spcAft>
                <a:spcPts val="0"/>
              </a:spcAft>
            </a:pPr>
            <a:r>
              <a:rPr lang="en-US" sz="1600" dirty="0">
                <a:solidFill>
                  <a:srgbClr val="0A62CC"/>
                </a:solidFill>
                <a:latin typeface="Consolas"/>
                <a:cs typeface="Consolas"/>
              </a:rPr>
              <a:t>  </a:t>
            </a:r>
            <a:r>
              <a:rPr lang="en-US" sz="1600" dirty="0" err="1">
                <a:solidFill>
                  <a:srgbClr val="0A62CC"/>
                </a:solidFill>
                <a:latin typeface="Consolas"/>
                <a:cs typeface="Consolas"/>
              </a:rPr>
              <a:t>perms</a:t>
            </a:r>
            <a:r>
              <a:rPr lang="en-US" sz="1600" dirty="0" err="1" smtClean="0">
                <a:solidFill>
                  <a:srgbClr val="0A62CC"/>
                </a:solidFill>
                <a:latin typeface="Consolas"/>
                <a:cs typeface="Consolas"/>
              </a:rPr>
              <a:t>.add</a:t>
            </a:r>
            <a:r>
              <a:rPr lang="en-US" sz="1600" dirty="0">
                <a:solidFill>
                  <a:srgbClr val="0A62CC"/>
                </a:solidFill>
                <a:latin typeface="Consolas"/>
                <a:cs typeface="Consolas"/>
              </a:rPr>
              <a:t>(new ACL(</a:t>
            </a:r>
            <a:r>
              <a:rPr lang="en-US" sz="1600" dirty="0" err="1">
                <a:solidFill>
                  <a:srgbClr val="0A62CC"/>
                </a:solidFill>
                <a:latin typeface="Consolas"/>
                <a:cs typeface="Consolas"/>
              </a:rPr>
              <a:t>ZooDefs.Perms.ALL</a:t>
            </a:r>
            <a:r>
              <a:rPr lang="en-US" sz="1600" dirty="0">
                <a:solidFill>
                  <a:srgbClr val="0A62CC"/>
                </a:solidFill>
                <a:latin typeface="Consolas"/>
                <a:cs typeface="Consolas"/>
              </a:rPr>
              <a:t>, </a:t>
            </a:r>
            <a:r>
              <a:rPr lang="en-US" sz="1600" dirty="0" err="1">
                <a:solidFill>
                  <a:srgbClr val="0A62CC"/>
                </a:solidFill>
                <a:latin typeface="Consolas"/>
                <a:cs typeface="Consolas"/>
              </a:rPr>
              <a:t>ZooDefs.Ids.ANYONE_ID_UNSAFE</a:t>
            </a:r>
            <a:r>
              <a:rPr lang="en-US" sz="1600" dirty="0">
                <a:solidFill>
                  <a:srgbClr val="0A62CC"/>
                </a:solidFill>
                <a:latin typeface="Consolas"/>
                <a:cs typeface="Consolas"/>
              </a:rPr>
              <a:t>));</a:t>
            </a:r>
          </a:p>
          <a:p>
            <a:pPr fontAlgn="auto">
              <a:spcBef>
                <a:spcPct val="20000"/>
              </a:spcBef>
              <a:spcAft>
                <a:spcPts val="0"/>
              </a:spcAft>
            </a:pPr>
            <a:r>
              <a:rPr lang="en-US" sz="1600" dirty="0">
                <a:solidFill>
                  <a:srgbClr val="0A62CC"/>
                </a:solidFill>
                <a:latin typeface="Consolas"/>
                <a:cs typeface="Consolas"/>
              </a:rPr>
              <a:t>}</a:t>
            </a:r>
          </a:p>
          <a:p>
            <a:pPr fontAlgn="auto">
              <a:spcBef>
                <a:spcPct val="20000"/>
              </a:spcBef>
              <a:spcAft>
                <a:spcPts val="0"/>
              </a:spcAft>
            </a:pPr>
            <a:r>
              <a:rPr lang="en-US" sz="1600" dirty="0" err="1" smtClean="0">
                <a:solidFill>
                  <a:srgbClr val="0A62CC"/>
                </a:solidFill>
                <a:latin typeface="Consolas"/>
                <a:cs typeface="Consolas"/>
              </a:rPr>
              <a:t>zk.createPath</a:t>
            </a:r>
            <a:r>
              <a:rPr lang="en-US" sz="1600" dirty="0" smtClean="0">
                <a:solidFill>
                  <a:srgbClr val="0A62CC"/>
                </a:solidFill>
                <a:latin typeface="Consolas"/>
                <a:cs typeface="Consolas"/>
              </a:rPr>
              <a:t>(path</a:t>
            </a:r>
            <a:r>
              <a:rPr lang="en-US" sz="1600" dirty="0">
                <a:solidFill>
                  <a:srgbClr val="0A62CC"/>
                </a:solidFill>
                <a:latin typeface="Consolas"/>
                <a:cs typeface="Consolas"/>
              </a:rPr>
              <a:t>, </a:t>
            </a:r>
            <a:r>
              <a:rPr lang="en-US" sz="1600" dirty="0" smtClean="0">
                <a:solidFill>
                  <a:srgbClr val="0A62CC"/>
                </a:solidFill>
                <a:latin typeface="Consolas"/>
                <a:cs typeface="Consolas"/>
              </a:rPr>
              <a:t>null, perms</a:t>
            </a:r>
            <a:r>
              <a:rPr lang="en-US" sz="1600" dirty="0">
                <a:solidFill>
                  <a:srgbClr val="0A62CC"/>
                </a:solidFill>
                <a:latin typeface="Consolas"/>
                <a:cs typeface="Consolas"/>
              </a:rPr>
              <a:t>, </a:t>
            </a:r>
            <a:r>
              <a:rPr lang="en-US" sz="1600" dirty="0" err="1">
                <a:solidFill>
                  <a:srgbClr val="0A62CC"/>
                </a:solidFill>
                <a:latin typeface="Consolas"/>
                <a:cs typeface="Consolas"/>
              </a:rPr>
              <a:t>CreateMode.PERSISTENT</a:t>
            </a:r>
            <a:r>
              <a:rPr lang="en-US" sz="1600" dirty="0">
                <a:solidFill>
                  <a:srgbClr val="0A62CC"/>
                </a:solidFill>
                <a:latin typeface="Consolas"/>
                <a:cs typeface="Consolas"/>
              </a:rPr>
              <a:t>);</a:t>
            </a:r>
          </a:p>
        </p:txBody>
      </p:sp>
    </p:spTree>
    <p:extLst>
      <p:ext uri="{BB962C8B-B14F-4D97-AF65-F5344CB8AC3E}">
        <p14:creationId xmlns:p14="http://schemas.microsoft.com/office/powerpoint/2010/main" val="275009283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Leave now if you want </a:t>
            </a:r>
            <a:br>
              <a:rPr lang="en-US" dirty="0" smtClean="0"/>
            </a:br>
            <a:r>
              <a:rPr lang="en-US" dirty="0" smtClean="0"/>
              <a:t>to retain your life of</a:t>
            </a:r>
            <a:br>
              <a:rPr lang="en-US" dirty="0" smtClean="0"/>
            </a:br>
            <a:r>
              <a:rPr lang="en-US" dirty="0" smtClean="0"/>
              <a:t>naïve innocence</a:t>
            </a:r>
            <a:endParaRPr lang="en-US" dirty="0"/>
          </a:p>
        </p:txBody>
      </p:sp>
      <p:sp>
        <p:nvSpPr>
          <p:cNvPr id="3" name="Slide Number Placeholder 2"/>
          <p:cNvSpPr>
            <a:spLocks noGrp="1"/>
          </p:cNvSpPr>
          <p:nvPr>
            <p:ph type="sldNum" sz="quarter" idx="10"/>
          </p:nvPr>
        </p:nvSpPr>
        <p:spPr/>
        <p:txBody>
          <a:bodyPr/>
          <a:lstStyle/>
          <a:p>
            <a:r>
              <a:rPr lang="en-GB" smtClean="0"/>
              <a:t>Page </a:t>
            </a:r>
            <a:fld id="{227BA29B-A667-2E49-B512-9B27C2B7FA25}" type="slidenum">
              <a:rPr lang="en-GB" smtClean="0"/>
              <a:pPr/>
              <a:t>4</a:t>
            </a:fld>
            <a:endParaRPr lang="en-GB"/>
          </a:p>
        </p:txBody>
      </p:sp>
      <p:sp>
        <p:nvSpPr>
          <p:cNvPr id="4" name="Footer Placeholder 3"/>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927275168"/>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JAAS</a:t>
            </a:r>
            <a:endParaRPr lang="en-US" dirty="0"/>
          </a:p>
        </p:txBody>
      </p:sp>
      <p:sp>
        <p:nvSpPr>
          <p:cNvPr id="3" name="Text Placeholder 2"/>
          <p:cNvSpPr>
            <a:spLocks noGrp="1"/>
          </p:cNvSpPr>
          <p:nvPr>
            <p:ph type="body" sz="quarter" idx="11"/>
          </p:nvPr>
        </p:nvSpPr>
        <p:spPr/>
        <p:txBody>
          <a:bodyPr/>
          <a:lstStyle/>
          <a:p>
            <a:r>
              <a:rPr lang="en-US" dirty="0"/>
              <a:t>Java Authentication and Authorization </a:t>
            </a:r>
            <a:r>
              <a:rPr lang="en-US" dirty="0" smtClean="0"/>
              <a:t>Service</a:t>
            </a:r>
          </a:p>
          <a:p>
            <a:r>
              <a:rPr lang="en-US" dirty="0" smtClean="0"/>
              <a:t>Core Kerberos classes and types (</a:t>
            </a:r>
            <a:r>
              <a:rPr lang="en-US" sz="1800" dirty="0" smtClean="0">
                <a:solidFill>
                  <a:srgbClr val="0A62CC"/>
                </a:solidFill>
                <a:latin typeface="Consolas"/>
                <a:cs typeface="Consolas"/>
              </a:rPr>
              <a:t>Principal</a:t>
            </a:r>
            <a:r>
              <a:rPr lang="en-US" dirty="0" smtClean="0"/>
              <a:t>)</a:t>
            </a:r>
          </a:p>
          <a:p>
            <a:r>
              <a:rPr lang="en-US" dirty="0" smtClean="0"/>
              <a:t>Text files to configure</a:t>
            </a:r>
          </a:p>
          <a:p>
            <a:pPr lvl="1"/>
            <a:r>
              <a:rPr lang="en-US" dirty="0" smtClean="0"/>
              <a:t>Different for different JVMs</a:t>
            </a:r>
          </a:p>
          <a:p>
            <a:pPr lvl="1"/>
            <a:r>
              <a:rPr lang="en-US" dirty="0" smtClean="0"/>
              <a:t>Need to double escape \ for windows paths</a:t>
            </a:r>
          </a:p>
          <a:p>
            <a:r>
              <a:rPr lang="en-US" dirty="0" smtClean="0"/>
              <a:t>UGI handles setting up a JAAS context &amp; logging in</a:t>
            </a:r>
            <a:endParaRPr lang="en-US" dirty="0"/>
          </a:p>
          <a:p>
            <a:r>
              <a:rPr lang="en-US" dirty="0" smtClean="0"/>
              <a:t>Zookeeper needs JAAS</a:t>
            </a:r>
          </a:p>
          <a:p>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40</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149644821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a:t>
            </a:r>
            <a:endParaRPr lang="en-US" dirty="0"/>
          </a:p>
        </p:txBody>
      </p:sp>
      <p:sp>
        <p:nvSpPr>
          <p:cNvPr id="3" name="Text Placeholder 2"/>
          <p:cNvSpPr>
            <a:spLocks noGrp="1"/>
          </p:cNvSpPr>
          <p:nvPr>
            <p:ph type="body" sz="quarter" idx="11"/>
          </p:nvPr>
        </p:nvSpPr>
        <p:spPr/>
        <p:txBody>
          <a:bodyPr/>
          <a:lstStyle/>
          <a:p>
            <a:r>
              <a:rPr lang="en-US" sz="2000" dirty="0" smtClean="0"/>
              <a:t>KDC: Kerberos Domain Controller</a:t>
            </a:r>
          </a:p>
          <a:p>
            <a:r>
              <a:rPr lang="en-US" sz="2000" smtClean="0"/>
              <a:t>TGT/"</a:t>
            </a:r>
            <a:r>
              <a:rPr lang="en-US" sz="2000" dirty="0" err="1" smtClean="0"/>
              <a:t>krbtgt</a:t>
            </a:r>
            <a:r>
              <a:rPr lang="en-US" sz="2000" dirty="0" smtClean="0"/>
              <a:t>" Ticket Granting Ticket</a:t>
            </a:r>
          </a:p>
          <a:p>
            <a:r>
              <a:rPr lang="en-US" sz="2000" dirty="0" smtClean="0"/>
              <a:t>Simple </a:t>
            </a:r>
            <a:r>
              <a:rPr lang="en-US" sz="2000" dirty="0"/>
              <a:t>Authentication and Security Layer (SASL</a:t>
            </a:r>
            <a:r>
              <a:rPr lang="en-US" sz="2000" dirty="0" smtClean="0"/>
              <a:t>)</a:t>
            </a:r>
          </a:p>
          <a:p>
            <a:r>
              <a:rPr lang="en-US" sz="2000" dirty="0"/>
              <a:t>GSSAPI Generic Security Service Application Program </a:t>
            </a:r>
            <a:r>
              <a:rPr lang="en-US" sz="2000" dirty="0" smtClean="0"/>
              <a:t>Interface (RFC-2743+ others)</a:t>
            </a:r>
          </a:p>
          <a:p>
            <a:r>
              <a:rPr lang="en-US" sz="2000" dirty="0" smtClean="0"/>
              <a:t>JAAS: Java </a:t>
            </a:r>
            <a:r>
              <a:rPr lang="en-US" sz="2000" dirty="0"/>
              <a:t>Authentication and Authorization </a:t>
            </a:r>
            <a:r>
              <a:rPr lang="en-US" sz="2000" dirty="0" smtClean="0"/>
              <a:t>Service</a:t>
            </a:r>
          </a:p>
          <a:p>
            <a:r>
              <a:rPr lang="en-US" sz="2000" dirty="0" smtClean="0"/>
              <a:t>SPNEGO: Simple </a:t>
            </a:r>
            <a:r>
              <a:rPr lang="en-US" sz="2000" dirty="0"/>
              <a:t>and Protected GSSAPI Negotiation </a:t>
            </a:r>
            <a:r>
              <a:rPr lang="en-US" sz="2000" dirty="0" smtClean="0"/>
              <a:t>Mechanism</a:t>
            </a:r>
            <a:endParaRPr lang="en-US" sz="2000"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41</a:t>
            </a:fld>
            <a:endParaRPr lang="en-GB"/>
          </a:p>
        </p:txBody>
      </p:sp>
      <p:sp>
        <p:nvSpPr>
          <p:cNvPr id="5" name="Footer Placeholder 4"/>
          <p:cNvSpPr>
            <a:spLocks noGrp="1"/>
          </p:cNvSpPr>
          <p:nvPr>
            <p:ph type="ftr" sz="quarter" idx="13"/>
          </p:nvPr>
        </p:nvSpPr>
        <p:spPr/>
        <p:txBody>
          <a:bodyPr/>
          <a:lstStyle/>
          <a:p>
            <a:pPr>
              <a:defRPr/>
            </a:pPr>
            <a:endParaRPr lang="en-US"/>
          </a:p>
        </p:txBody>
      </p:sp>
    </p:spTree>
    <p:extLst>
      <p:ext uri="{BB962C8B-B14F-4D97-AF65-F5344CB8AC3E}">
        <p14:creationId xmlns:p14="http://schemas.microsoft.com/office/powerpoint/2010/main" val="113925288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r>
              <a:rPr lang="en-GB" smtClean="0"/>
              <a:t>Page </a:t>
            </a:r>
            <a:fld id="{5817F8A2-F71E-C243-B9FE-D4F3B0B631BC}" type="slidenum">
              <a:rPr lang="en-GB" smtClean="0"/>
              <a:pPr/>
              <a:t>5</a:t>
            </a:fld>
            <a:endParaRPr lang="en-GB"/>
          </a:p>
        </p:txBody>
      </p:sp>
      <p:sp>
        <p:nvSpPr>
          <p:cNvPr id="5" name="Footer Placeholder 4"/>
          <p:cNvSpPr>
            <a:spLocks noGrp="1"/>
          </p:cNvSpPr>
          <p:nvPr>
            <p:ph type="ftr" sz="quarter" idx="13"/>
          </p:nvPr>
        </p:nvSpPr>
        <p:spPr/>
        <p:txBody>
          <a:bodyPr/>
          <a:lstStyle/>
          <a:p>
            <a:pPr>
              <a:defRPr/>
            </a:pPr>
            <a:endParaRPr lang="en-US"/>
          </a:p>
        </p:txBody>
      </p:sp>
      <p:pic>
        <p:nvPicPr>
          <p:cNvPr id="7" name="Picture 6" descr="IMG_0577.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1131329" y="-1131330"/>
            <a:ext cx="6881339" cy="9144000"/>
          </a:xfrm>
          <a:prstGeom prst="rect">
            <a:avLst/>
          </a:prstGeom>
        </p:spPr>
      </p:pic>
    </p:spTree>
    <p:extLst>
      <p:ext uri="{BB962C8B-B14F-4D97-AF65-F5344CB8AC3E}">
        <p14:creationId xmlns:p14="http://schemas.microsoft.com/office/powerpoint/2010/main" val="10985895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078" y="307648"/>
            <a:ext cx="4350481" cy="6223205"/>
          </a:xfrm>
          <a:prstGeom prst="rect">
            <a:avLst/>
          </a:prstGeom>
        </p:spPr>
      </p:pic>
    </p:spTree>
    <p:extLst>
      <p:ext uri="{BB962C8B-B14F-4D97-AF65-F5344CB8AC3E}">
        <p14:creationId xmlns:p14="http://schemas.microsoft.com/office/powerpoint/2010/main" val="58187296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13" y="2283027"/>
            <a:ext cx="8229600" cy="1016000"/>
          </a:xfrm>
        </p:spPr>
        <p:txBody>
          <a:bodyPr/>
          <a:lstStyle/>
          <a:p>
            <a:r>
              <a:rPr lang="en-US" dirty="0" smtClean="0">
                <a:solidFill>
                  <a:srgbClr val="0A62CC"/>
                </a:solidFill>
                <a:latin typeface="Consolas"/>
                <a:cs typeface="Consolas"/>
              </a:rPr>
              <a:t>export HADOOP_USER="root"</a:t>
            </a:r>
            <a:endParaRPr lang="en-US" dirty="0">
              <a:solidFill>
                <a:srgbClr val="0A62CC"/>
              </a:solidFill>
              <a:latin typeface="Consolas"/>
              <a:cs typeface="Consolas"/>
            </a:endParaRPr>
          </a:p>
        </p:txBody>
      </p:sp>
      <p:sp>
        <p:nvSpPr>
          <p:cNvPr id="3" name="Slide Number Placeholder 2"/>
          <p:cNvSpPr>
            <a:spLocks noGrp="1"/>
          </p:cNvSpPr>
          <p:nvPr>
            <p:ph type="sldNum" sz="quarter" idx="10"/>
          </p:nvPr>
        </p:nvSpPr>
        <p:spPr/>
        <p:txBody>
          <a:bodyPr/>
          <a:lstStyle/>
          <a:p>
            <a:r>
              <a:rPr lang="en-GB" smtClean="0"/>
              <a:t>Page </a:t>
            </a:r>
            <a:fld id="{7BAFB573-C6A6-D241-B981-22D7EA7E7154}" type="slidenum">
              <a:rPr lang="en-GB" smtClean="0"/>
              <a:pPr/>
              <a:t>7</a:t>
            </a:fld>
            <a:endParaRPr lang="en-GB"/>
          </a:p>
        </p:txBody>
      </p:sp>
      <p:sp>
        <p:nvSpPr>
          <p:cNvPr id="4" name="Footer Placeholder 3"/>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78192081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26916" y="2015289"/>
            <a:ext cx="8259884" cy="3128211"/>
          </a:xfrm>
        </p:spPr>
        <p:txBody>
          <a:bodyPr/>
          <a:lstStyle/>
          <a:p>
            <a:r>
              <a:rPr lang="en-US" dirty="0" smtClean="0"/>
              <a:t>Modern Hadoop clusters are locked down</a:t>
            </a:r>
            <a:br>
              <a:rPr lang="en-US" dirty="0" smtClean="0"/>
            </a:br>
            <a:r>
              <a:rPr lang="en-US" dirty="0" smtClean="0"/>
              <a:t>through Kerberos</a:t>
            </a:r>
            <a:endParaRPr lang="en-US" dirty="0"/>
          </a:p>
        </p:txBody>
      </p:sp>
      <p:sp>
        <p:nvSpPr>
          <p:cNvPr id="3" name="Slide Number Placeholder 2"/>
          <p:cNvSpPr>
            <a:spLocks noGrp="1"/>
          </p:cNvSpPr>
          <p:nvPr>
            <p:ph type="sldNum" sz="quarter" idx="10"/>
          </p:nvPr>
        </p:nvSpPr>
        <p:spPr/>
        <p:txBody>
          <a:bodyPr/>
          <a:lstStyle/>
          <a:p>
            <a:r>
              <a:rPr lang="en-GB" smtClean="0"/>
              <a:t>Page </a:t>
            </a:r>
            <a:fld id="{7BAFB573-C6A6-D241-B981-22D7EA7E7154}" type="slidenum">
              <a:rPr lang="en-GB" smtClean="0"/>
              <a:pPr/>
              <a:t>8</a:t>
            </a:fld>
            <a:endParaRPr lang="en-GB"/>
          </a:p>
        </p:txBody>
      </p:sp>
      <p:sp>
        <p:nvSpPr>
          <p:cNvPr id="4" name="Footer Placeholder 3"/>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66395515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16" y="1802454"/>
            <a:ext cx="8259884" cy="3802187"/>
          </a:xfrm>
        </p:spPr>
        <p:txBody>
          <a:bodyPr/>
          <a:lstStyle/>
          <a:p>
            <a:r>
              <a:rPr lang="en-US" dirty="0" smtClean="0"/>
              <a:t>You cannot hide from Kerberos</a:t>
            </a:r>
            <a:br>
              <a:rPr lang="en-US" dirty="0" smtClean="0"/>
            </a:br>
            <a:r>
              <a:rPr lang="en-US" dirty="0" smtClean="0"/>
              <a:t/>
            </a:r>
            <a:br>
              <a:rPr lang="en-US" dirty="0" smtClean="0"/>
            </a:br>
            <a:r>
              <a:rPr lang="en-US" dirty="0" smtClean="0"/>
              <a:t>You may choose when Kerberos finds you</a:t>
            </a:r>
            <a:endParaRPr lang="en-US" dirty="0"/>
          </a:p>
        </p:txBody>
      </p:sp>
      <p:sp>
        <p:nvSpPr>
          <p:cNvPr id="4" name="Slide Number Placeholder 3"/>
          <p:cNvSpPr>
            <a:spLocks noGrp="1"/>
          </p:cNvSpPr>
          <p:nvPr>
            <p:ph type="sldNum" sz="quarter" idx="10"/>
          </p:nvPr>
        </p:nvSpPr>
        <p:spPr/>
        <p:txBody>
          <a:bodyPr/>
          <a:lstStyle/>
          <a:p>
            <a:r>
              <a:rPr lang="en-GB" smtClean="0"/>
              <a:t>Page </a:t>
            </a:r>
            <a:fld id="{ACCE84EB-C009-E048-8977-D6D07A17D275}" type="slidenum">
              <a:rPr lang="en-GB" smtClean="0"/>
              <a:pPr/>
              <a:t>9</a:t>
            </a:fld>
            <a:endParaRPr lang="en-GB"/>
          </a:p>
        </p:txBody>
      </p:sp>
      <p:sp>
        <p:nvSpPr>
          <p:cNvPr id="5" name="Footer Placeholder 4"/>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632076634"/>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2015-Hortonworks">
  <a:themeElements>
    <a:clrScheme name="Custom 2">
      <a:dk1>
        <a:sysClr val="windowText" lastClr="000000"/>
      </a:dk1>
      <a:lt1>
        <a:srgbClr val="1E1E1E"/>
      </a:lt1>
      <a:dk2>
        <a:srgbClr val="FFFFFF"/>
      </a:dk2>
      <a:lt2>
        <a:srgbClr val="FFFFFF"/>
      </a:lt2>
      <a:accent1>
        <a:srgbClr val="69BE28"/>
      </a:accent1>
      <a:accent2>
        <a:srgbClr val="1E1E1E"/>
      </a:accent2>
      <a:accent3>
        <a:srgbClr val="44697D"/>
      </a:accent3>
      <a:accent4>
        <a:srgbClr val="818A8F"/>
      </a:accent4>
      <a:accent5>
        <a:srgbClr val="E17000"/>
      </a:accent5>
      <a:accent6>
        <a:srgbClr val="7F7F7F"/>
      </a:accent6>
      <a:hlink>
        <a:srgbClr val="6666FF"/>
      </a:hlink>
      <a:folHlink>
        <a:srgbClr val="6666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1800" b="0" i="0" u="none" strike="noStrike" kern="1200" cap="none" spc="0" normalizeH="0" baseline="0" noProof="0" dirty="0" smtClean="0">
            <a:ln>
              <a:noFill/>
            </a:ln>
            <a:solidFill>
              <a:srgbClr val="C3C3C3"/>
            </a:solidFill>
            <a:effectLst/>
            <a:uLnTx/>
            <a:uFillTx/>
            <a:latin typeface="+mn-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2015-Hortonworks.potx</Template>
  <TotalTime>14954</TotalTime>
  <Words>1352</Words>
  <Application>Microsoft Macintosh PowerPoint</Application>
  <PresentationFormat>On-screen Show (4:3)</PresentationFormat>
  <Paragraphs>351</Paragraphs>
  <Slides>41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Chalkduster</vt:lpstr>
      <vt:lpstr>Consolas</vt:lpstr>
      <vt:lpstr>Lucida Grande</vt:lpstr>
      <vt:lpstr>ＭＳ Ｐゴシック</vt:lpstr>
      <vt:lpstr>ヒラギノ角ゴ Pro W3</vt:lpstr>
      <vt:lpstr>2015-Hortonworks</vt:lpstr>
      <vt:lpstr>Hadoop and Kerberos:  The madness beyond the gate</vt:lpstr>
      <vt:lpstr>PowerPoint Presentation</vt:lpstr>
      <vt:lpstr>PowerPoint Presentation</vt:lpstr>
      <vt:lpstr>Leave now if you want  to retain your life of naïve innocence</vt:lpstr>
      <vt:lpstr>PowerPoint Presentation</vt:lpstr>
      <vt:lpstr>PowerPoint Presentation</vt:lpstr>
      <vt:lpstr>export HADOOP_USER="root"</vt:lpstr>
      <vt:lpstr>Modern Hadoop clusters are locked down through Kerberos</vt:lpstr>
      <vt:lpstr>You cannot hide from Kerberos  You may choose when Kerberos finds you</vt:lpstr>
      <vt:lpstr>Kerberos: the dog at the gate to hell</vt:lpstr>
      <vt:lpstr>PowerPoint Presentation</vt:lpstr>
      <vt:lpstr>PowerPoint Presentation</vt:lpstr>
      <vt:lpstr>Kerberos is the gateway</vt:lpstr>
      <vt:lpstr>Every service is a principal</vt:lpstr>
      <vt:lpstr>PowerPoint Presentation</vt:lpstr>
      <vt:lpstr>HDFS Bootstrap: Kerberos Login</vt:lpstr>
      <vt:lpstr>HDFS Bootstrap: DNs register with NN</vt:lpstr>
      <vt:lpstr>PowerPoint Presentation</vt:lpstr>
      <vt:lpstr>Hadoop Tokens</vt:lpstr>
      <vt:lpstr>HDFS IO: Block Tokens</vt:lpstr>
      <vt:lpstr>Delegation Tokens delegate access</vt:lpstr>
      <vt:lpstr>YARN Applications</vt:lpstr>
      <vt:lpstr>That which must not be named: UGI</vt:lpstr>
      <vt:lpstr>UGI.doAs()</vt:lpstr>
      <vt:lpstr>Services</vt:lpstr>
      <vt:lpstr>Hadoop RPC</vt:lpstr>
      <vt:lpstr>IPC Server: get the current user identity</vt:lpstr>
      <vt:lpstr>IPC Server: Authorize</vt:lpstr>
      <vt:lpstr>SASL: RFC4422</vt:lpstr>
      <vt:lpstr>REST: SPNEGO (+ Delegation tokens) </vt:lpstr>
      <vt:lpstr>Testing</vt:lpstr>
      <vt:lpstr>PowerPoint Presentation</vt:lpstr>
      <vt:lpstr>System Properties for debugging</vt:lpstr>
      <vt:lpstr>PowerPoint Presentation</vt:lpstr>
      <vt:lpstr>PowerPoint Presentation</vt:lpstr>
      <vt:lpstr>PowerPoint Presentation</vt:lpstr>
      <vt:lpstr>Topics Avoided Not Covered</vt:lpstr>
      <vt:lpstr>Questions?</vt:lpstr>
      <vt:lpstr>Zookeeper</vt:lpstr>
      <vt:lpstr>JAAS</vt:lpstr>
      <vt:lpstr>Glossary</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Hortonworks</dc:title>
  <dc:subject/>
  <dc:creator>Owen O'Malley</dc:creator>
  <cp:keywords/>
  <dc:description/>
  <cp:lastModifiedBy>Steve Loughran</cp:lastModifiedBy>
  <cp:revision>213</cp:revision>
  <cp:lastPrinted>2011-11-07T16:43:46Z</cp:lastPrinted>
  <dcterms:created xsi:type="dcterms:W3CDTF">2011-12-12T20:01:28Z</dcterms:created>
  <dcterms:modified xsi:type="dcterms:W3CDTF">2016-05-11T16:14:23Z</dcterms:modified>
  <cp:category/>
</cp:coreProperties>
</file>